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Barlow Bold" charset="1" panose="00000800000000000000"/>
      <p:regular r:id="rId35"/>
    </p:embeddedFont>
    <p:embeddedFont>
      <p:font typeface="Barlow" charset="1" panose="00000500000000000000"/>
      <p:regular r:id="rId36"/>
    </p:embeddedFont>
    <p:embeddedFont>
      <p:font typeface="Barlow Italics" charset="1" panose="00000500000000000000"/>
      <p:regular r:id="rId37"/>
    </p:embeddedFont>
    <p:embeddedFont>
      <p:font typeface="Barlow Bold Italics" charset="1" panose="000008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svg" Type="http://schemas.openxmlformats.org/officeDocument/2006/relationships/image"/><Relationship Id="rId11" Target="../media/image85.png" Type="http://schemas.openxmlformats.org/officeDocument/2006/relationships/image"/><Relationship Id="rId12" Target="../media/image86.svg" Type="http://schemas.openxmlformats.org/officeDocument/2006/relationships/image"/><Relationship Id="rId13" Target="../media/image87.png" Type="http://schemas.openxmlformats.org/officeDocument/2006/relationships/image"/><Relationship Id="rId14" Target="../media/image88.svg" Type="http://schemas.openxmlformats.org/officeDocument/2006/relationships/image"/><Relationship Id="rId15" Target="../media/image89.png" Type="http://schemas.openxmlformats.org/officeDocument/2006/relationships/image"/><Relationship Id="rId16" Target="../media/image90.svg" Type="http://schemas.openxmlformats.org/officeDocument/2006/relationships/image"/><Relationship Id="rId17" Target="../media/image91.png" Type="http://schemas.openxmlformats.org/officeDocument/2006/relationships/image"/><Relationship Id="rId18" Target="../media/image92.svg" Type="http://schemas.openxmlformats.org/officeDocument/2006/relationships/image"/><Relationship Id="rId19" Target="../media/image93.png" Type="http://schemas.openxmlformats.org/officeDocument/2006/relationships/image"/><Relationship Id="rId2" Target="../media/image4.png" Type="http://schemas.openxmlformats.org/officeDocument/2006/relationships/image"/><Relationship Id="rId20" Target="../media/image94.svg" Type="http://schemas.openxmlformats.org/officeDocument/2006/relationships/image"/><Relationship Id="rId21" Target="../media/image95.png" Type="http://schemas.openxmlformats.org/officeDocument/2006/relationships/image"/><Relationship Id="rId22" Target="../media/image96.svg" Type="http://schemas.openxmlformats.org/officeDocument/2006/relationships/image"/><Relationship Id="rId23" Target="../media/image97.png" Type="http://schemas.openxmlformats.org/officeDocument/2006/relationships/image"/><Relationship Id="rId24" Target="../media/image98.svg" Type="http://schemas.openxmlformats.org/officeDocument/2006/relationships/image"/><Relationship Id="rId25" Target="../media/image99.png" Type="http://schemas.openxmlformats.org/officeDocument/2006/relationships/image"/><Relationship Id="rId26" Target="../media/image100.svg" Type="http://schemas.openxmlformats.org/officeDocument/2006/relationships/image"/><Relationship Id="rId27" Target="../media/image101.png" Type="http://schemas.openxmlformats.org/officeDocument/2006/relationships/image"/><Relationship Id="rId28" Target="../media/image102.sv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83.png" Type="http://schemas.openxmlformats.org/officeDocument/2006/relationships/image"/><Relationship Id="rId6" Target="../media/image84.svg" Type="http://schemas.openxmlformats.org/officeDocument/2006/relationships/image"/><Relationship Id="rId7" Target="../media/image77.png" Type="http://schemas.openxmlformats.org/officeDocument/2006/relationships/image"/><Relationship Id="rId8" Target="../media/image78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svg" Type="http://schemas.openxmlformats.org/officeDocument/2006/relationships/image"/><Relationship Id="rId11" Target="../media/image109.png" Type="http://schemas.openxmlformats.org/officeDocument/2006/relationships/image"/><Relationship Id="rId12" Target="../media/image110.svg" Type="http://schemas.openxmlformats.org/officeDocument/2006/relationships/image"/><Relationship Id="rId13" Target="../media/image111.png" Type="http://schemas.openxmlformats.org/officeDocument/2006/relationships/image"/><Relationship Id="rId14" Target="../media/image112.svg" Type="http://schemas.openxmlformats.org/officeDocument/2006/relationships/image"/><Relationship Id="rId15" Target="../media/image113.png" Type="http://schemas.openxmlformats.org/officeDocument/2006/relationships/image"/><Relationship Id="rId16" Target="../media/image114.svg" Type="http://schemas.openxmlformats.org/officeDocument/2006/relationships/image"/><Relationship Id="rId17" Target="../media/image115.png" Type="http://schemas.openxmlformats.org/officeDocument/2006/relationships/image"/><Relationship Id="rId18" Target="../media/image116.svg" Type="http://schemas.openxmlformats.org/officeDocument/2006/relationships/image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03.png" Type="http://schemas.openxmlformats.org/officeDocument/2006/relationships/image"/><Relationship Id="rId6" Target="../media/image104.svg" Type="http://schemas.openxmlformats.org/officeDocument/2006/relationships/image"/><Relationship Id="rId7" Target="../media/image105.png" Type="http://schemas.openxmlformats.org/officeDocument/2006/relationships/image"/><Relationship Id="rId8" Target="../media/image106.svg" Type="http://schemas.openxmlformats.org/officeDocument/2006/relationships/image"/><Relationship Id="rId9" Target="../media/image10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03.png" Type="http://schemas.openxmlformats.org/officeDocument/2006/relationships/image"/><Relationship Id="rId6" Target="../media/image10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svg" Type="http://schemas.openxmlformats.org/officeDocument/2006/relationships/image"/><Relationship Id="rId11" Target="../media/image121.png" Type="http://schemas.openxmlformats.org/officeDocument/2006/relationships/image"/><Relationship Id="rId12" Target="../media/image122.svg" Type="http://schemas.openxmlformats.org/officeDocument/2006/relationships/image"/><Relationship Id="rId13" Target="../media/image123.png" Type="http://schemas.openxmlformats.org/officeDocument/2006/relationships/image"/><Relationship Id="rId14" Target="../media/image124.svg" Type="http://schemas.openxmlformats.org/officeDocument/2006/relationships/image"/><Relationship Id="rId15" Target="../media/image105.png" Type="http://schemas.openxmlformats.org/officeDocument/2006/relationships/image"/><Relationship Id="rId16" Target="../media/image106.svg" Type="http://schemas.openxmlformats.org/officeDocument/2006/relationships/image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03.png" Type="http://schemas.openxmlformats.org/officeDocument/2006/relationships/image"/><Relationship Id="rId6" Target="../media/image104.svg" Type="http://schemas.openxmlformats.org/officeDocument/2006/relationships/image"/><Relationship Id="rId7" Target="../media/image117.png" Type="http://schemas.openxmlformats.org/officeDocument/2006/relationships/image"/><Relationship Id="rId8" Target="../media/image118.sv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6.png" Type="http://schemas.openxmlformats.org/officeDocument/2006/relationships/image"/><Relationship Id="rId4" Target="../media/image127.png" Type="http://schemas.openxmlformats.org/officeDocument/2006/relationships/image"/><Relationship Id="rId5" Target="../media/image128.png" Type="http://schemas.openxmlformats.org/officeDocument/2006/relationships/image"/><Relationship Id="rId6" Target="../media/image1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1.png" Type="http://schemas.openxmlformats.org/officeDocument/2006/relationships/image"/><Relationship Id="rId4" Target="../media/image1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4.png" Type="http://schemas.openxmlformats.org/officeDocument/2006/relationships/image"/><Relationship Id="rId4" Target="../media/image1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7.png" Type="http://schemas.openxmlformats.org/officeDocument/2006/relationships/image"/><Relationship Id="rId4" Target="../media/image1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8.png" Type="http://schemas.openxmlformats.org/officeDocument/2006/relationships/image"/><Relationship Id="rId4" Target="../media/image13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9.png" Type="http://schemas.openxmlformats.org/officeDocument/2006/relationships/image"/><Relationship Id="rId4" Target="../media/image140.png" Type="http://schemas.openxmlformats.org/officeDocument/2006/relationships/image"/><Relationship Id="rId5" Target="../media/image14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43.png" Type="http://schemas.openxmlformats.org/officeDocument/2006/relationships/image"/><Relationship Id="rId4" Target="../media/image14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43.png" Type="http://schemas.openxmlformats.org/officeDocument/2006/relationships/image"/><Relationship Id="rId4" Target="../media/image145.png" Type="http://schemas.openxmlformats.org/officeDocument/2006/relationships/image"/><Relationship Id="rId5" Target="../media/image14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50.png" Type="http://schemas.openxmlformats.org/officeDocument/2006/relationships/image"/><Relationship Id="rId4" Target="../media/image15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2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18" Target="../media/image33.png" Type="http://schemas.openxmlformats.org/officeDocument/2006/relationships/image"/><Relationship Id="rId19" Target="../media/image34.svg" Type="http://schemas.openxmlformats.org/officeDocument/2006/relationships/image"/><Relationship Id="rId2" Target="../media/image4.png" Type="http://schemas.openxmlformats.org/officeDocument/2006/relationships/image"/><Relationship Id="rId20" Target="../media/image35.png" Type="http://schemas.openxmlformats.org/officeDocument/2006/relationships/image"/><Relationship Id="rId21" Target="../media/image36.svg" Type="http://schemas.openxmlformats.org/officeDocument/2006/relationships/image"/><Relationship Id="rId22" Target="../media/image37.png" Type="http://schemas.openxmlformats.org/officeDocument/2006/relationships/image"/><Relationship Id="rId23" Target="../media/image38.svg" Type="http://schemas.openxmlformats.org/officeDocument/2006/relationships/image"/><Relationship Id="rId24" Target="../media/image39.png" Type="http://schemas.openxmlformats.org/officeDocument/2006/relationships/image"/><Relationship Id="rId25" Target="../media/image40.svg" Type="http://schemas.openxmlformats.org/officeDocument/2006/relationships/image"/><Relationship Id="rId26" Target="../media/image41.png" Type="http://schemas.openxmlformats.org/officeDocument/2006/relationships/image"/><Relationship Id="rId27" Target="../media/image42.sv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4.png" Type="http://schemas.openxmlformats.org/officeDocument/2006/relationships/imag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13" Target="../media/image67.png" Type="http://schemas.openxmlformats.org/officeDocument/2006/relationships/image"/><Relationship Id="rId14" Target="../media/image68.svg" Type="http://schemas.openxmlformats.org/officeDocument/2006/relationships/image"/><Relationship Id="rId15" Target="../media/image69.png" Type="http://schemas.openxmlformats.org/officeDocument/2006/relationships/image"/><Relationship Id="rId16" Target="../media/image70.svg" Type="http://schemas.openxmlformats.org/officeDocument/2006/relationships/image"/><Relationship Id="rId17" Target="../media/image71.png" Type="http://schemas.openxmlformats.org/officeDocument/2006/relationships/image"/><Relationship Id="rId18" Target="../media/image72.svg" Type="http://schemas.openxmlformats.org/officeDocument/2006/relationships/image"/><Relationship Id="rId19" Target="../media/image73.png" Type="http://schemas.openxmlformats.org/officeDocument/2006/relationships/image"/><Relationship Id="rId2" Target="../media/image4.png" Type="http://schemas.openxmlformats.org/officeDocument/2006/relationships/image"/><Relationship Id="rId20" Target="../media/image74.svg" Type="http://schemas.openxmlformats.org/officeDocument/2006/relationships/image"/><Relationship Id="rId21" Target="../media/image75.png" Type="http://schemas.openxmlformats.org/officeDocument/2006/relationships/image"/><Relationship Id="rId22" Target="../media/image76.svg" Type="http://schemas.openxmlformats.org/officeDocument/2006/relationships/image"/><Relationship Id="rId23" Target="../media/image77.png" Type="http://schemas.openxmlformats.org/officeDocument/2006/relationships/image"/><Relationship Id="rId24" Target="../media/image78.svg" Type="http://schemas.openxmlformats.org/officeDocument/2006/relationships/image"/><Relationship Id="rId25" Target="../media/image79.png" Type="http://schemas.openxmlformats.org/officeDocument/2006/relationships/image"/><Relationship Id="rId26" Target="../media/image80.svg" Type="http://schemas.openxmlformats.org/officeDocument/2006/relationships/image"/><Relationship Id="rId27" Target="../media/image81.png" Type="http://schemas.openxmlformats.org/officeDocument/2006/relationships/image"/><Relationship Id="rId28" Target="../media/image82.sv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56" r="-21545" b="-17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5948" y="390525"/>
            <a:ext cx="1559335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5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PROGETTO DI INTELLIGENZA ARTIFICIALE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18558" y="1235468"/>
            <a:ext cx="12250883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REINFORCEMENT LEARNING PER </a:t>
            </a:r>
          </a:p>
          <a:p>
            <a:pPr algn="ctr" marL="0" indent="0" lvl="0">
              <a:lnSpc>
                <a:spcPts val="3300"/>
              </a:lnSpc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OPERAZIONI DI TRADING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5890" y="279918"/>
            <a:ext cx="1702707" cy="1699302"/>
          </a:xfrm>
          <a:custGeom>
            <a:avLst/>
            <a:gdLst/>
            <a:ahLst/>
            <a:cxnLst/>
            <a:rect r="r" b="b" t="t" l="l"/>
            <a:pathLst>
              <a:path h="1699302" w="1702707">
                <a:moveTo>
                  <a:pt x="0" y="0"/>
                </a:moveTo>
                <a:lnTo>
                  <a:pt x="1702708" y="0"/>
                </a:lnTo>
                <a:lnTo>
                  <a:pt x="1702708" y="1699302"/>
                </a:lnTo>
                <a:lnTo>
                  <a:pt x="0" y="1699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25759" y="279918"/>
            <a:ext cx="1667083" cy="1600841"/>
          </a:xfrm>
          <a:custGeom>
            <a:avLst/>
            <a:gdLst/>
            <a:ahLst/>
            <a:cxnLst/>
            <a:rect r="r" b="b" t="t" l="l"/>
            <a:pathLst>
              <a:path h="1600841" w="1667083">
                <a:moveTo>
                  <a:pt x="0" y="0"/>
                </a:moveTo>
                <a:lnTo>
                  <a:pt x="1667082" y="0"/>
                </a:lnTo>
                <a:lnTo>
                  <a:pt x="1667082" y="1600841"/>
                </a:lnTo>
                <a:lnTo>
                  <a:pt x="0" y="160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5890" y="6070018"/>
            <a:ext cx="4166553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Docenti: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Prof. Vincenzo Deufemia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Dott. Gaetano Cimino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Studenti: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Cavaliere Mattia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Citro Carmine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Nunziata Vincenzo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2" t="-36947" r="-2558" b="-1218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39562" y="9396908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428625"/>
            <a:ext cx="790706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Funzione di ricompensa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411" y="1634105"/>
            <a:ext cx="6826487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La ricompensa                           associata all’azione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 eseguita nello stato         è data da: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6679" y="3274092"/>
            <a:ext cx="732155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dove                   è la variazione del valore del portafoglio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tra il time step attuale e quello dell’ultimo trade.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6679" y="4358631"/>
            <a:ext cx="360140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Penalità della Ricompensa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6679" y="5009505"/>
            <a:ext cx="451770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1.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Penalità sulle azioni e inattività: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679" y="6548933"/>
            <a:ext cx="331025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2.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Penalità di Drawdown: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679" y="7066458"/>
            <a:ext cx="881487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Si applica se il valore del portafoglio scende oltre il 50% del massimo valore raggiunto fino al tempo t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97136" y="3795449"/>
            <a:ext cx="7847622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.Penalità di Transizione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Penalizza ogni azione proporzionalmente al prezzo corrente: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97136" y="8917483"/>
            <a:ext cx="709295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 coefficienti                       possono essere adattati per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bilanciare l’influenza delle penalizzazioni</a:t>
            </a:r>
          </a:p>
        </p:txBody>
      </p:sp>
      <p:sp>
        <p:nvSpPr>
          <p:cNvPr name="Freeform 13" id="13" descr="Formula"/>
          <p:cNvSpPr/>
          <p:nvPr/>
        </p:nvSpPr>
        <p:spPr>
          <a:xfrm flipH="false" flipV="false" rot="0">
            <a:off x="2529534" y="1811905"/>
            <a:ext cx="1067803" cy="285750"/>
          </a:xfrm>
          <a:custGeom>
            <a:avLst/>
            <a:gdLst/>
            <a:ahLst/>
            <a:cxnLst/>
            <a:rect r="r" b="b" t="t" l="l"/>
            <a:pathLst>
              <a:path h="285750" w="1067803">
                <a:moveTo>
                  <a:pt x="0" y="0"/>
                </a:moveTo>
                <a:lnTo>
                  <a:pt x="1067803" y="0"/>
                </a:lnTo>
                <a:lnTo>
                  <a:pt x="1067803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Formula"/>
          <p:cNvSpPr/>
          <p:nvPr/>
        </p:nvSpPr>
        <p:spPr>
          <a:xfrm flipH="false" flipV="false" rot="0">
            <a:off x="211043" y="2166227"/>
            <a:ext cx="404812" cy="285750"/>
          </a:xfrm>
          <a:custGeom>
            <a:avLst/>
            <a:gdLst/>
            <a:ahLst/>
            <a:cxnLst/>
            <a:rect r="r" b="b" t="t" l="l"/>
            <a:pathLst>
              <a:path h="285750" w="404812">
                <a:moveTo>
                  <a:pt x="0" y="0"/>
                </a:moveTo>
                <a:lnTo>
                  <a:pt x="404813" y="0"/>
                </a:lnTo>
                <a:lnTo>
                  <a:pt x="404813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Formula"/>
          <p:cNvSpPr/>
          <p:nvPr/>
        </p:nvSpPr>
        <p:spPr>
          <a:xfrm flipH="false" flipV="false" rot="0">
            <a:off x="3516454" y="2166227"/>
            <a:ext cx="381000" cy="285750"/>
          </a:xfrm>
          <a:custGeom>
            <a:avLst/>
            <a:gdLst/>
            <a:ahLst/>
            <a:cxnLst/>
            <a:rect r="r" b="b" t="t" l="l"/>
            <a:pathLst>
              <a:path h="285750" w="381000">
                <a:moveTo>
                  <a:pt x="0" y="0"/>
                </a:moveTo>
                <a:lnTo>
                  <a:pt x="381000" y="0"/>
                </a:lnTo>
                <a:lnTo>
                  <a:pt x="38100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11043" y="2685894"/>
            <a:ext cx="8115300" cy="273873"/>
            <a:chOff x="0" y="0"/>
            <a:chExt cx="10820400" cy="36516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20400" cy="365164"/>
            </a:xfrm>
            <a:custGeom>
              <a:avLst/>
              <a:gdLst/>
              <a:ahLst/>
              <a:cxnLst/>
              <a:rect r="r" b="b" t="t" l="l"/>
              <a:pathLst>
                <a:path h="365164" w="10820400">
                  <a:moveTo>
                    <a:pt x="0" y="0"/>
                  </a:moveTo>
                  <a:lnTo>
                    <a:pt x="10820400" y="0"/>
                  </a:lnTo>
                  <a:lnTo>
                    <a:pt x="10820400" y="365164"/>
                  </a:lnTo>
                  <a:lnTo>
                    <a:pt x="0" y="365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11043" y="5776927"/>
            <a:ext cx="6768854" cy="457681"/>
            <a:chOff x="0" y="0"/>
            <a:chExt cx="9025139" cy="61024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025139" cy="610241"/>
            </a:xfrm>
            <a:custGeom>
              <a:avLst/>
              <a:gdLst/>
              <a:ahLst/>
              <a:cxnLst/>
              <a:rect r="r" b="b" t="t" l="l"/>
              <a:pathLst>
                <a:path h="610241" w="9025139">
                  <a:moveTo>
                    <a:pt x="0" y="0"/>
                  </a:moveTo>
                  <a:lnTo>
                    <a:pt x="9025139" y="0"/>
                  </a:lnTo>
                  <a:lnTo>
                    <a:pt x="9025139" y="610241"/>
                  </a:lnTo>
                  <a:lnTo>
                    <a:pt x="0" y="610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 descr="Formula"/>
          <p:cNvSpPr/>
          <p:nvPr/>
        </p:nvSpPr>
        <p:spPr>
          <a:xfrm flipH="false" flipV="false" rot="0">
            <a:off x="236679" y="8212633"/>
            <a:ext cx="8115300" cy="1044074"/>
          </a:xfrm>
          <a:custGeom>
            <a:avLst/>
            <a:gdLst/>
            <a:ahLst/>
            <a:cxnLst/>
            <a:rect r="r" b="b" t="t" l="l"/>
            <a:pathLst>
              <a:path h="1044074" w="8115300">
                <a:moveTo>
                  <a:pt x="0" y="0"/>
                </a:moveTo>
                <a:lnTo>
                  <a:pt x="8115300" y="0"/>
                </a:lnTo>
                <a:lnTo>
                  <a:pt x="8115300" y="1044074"/>
                </a:lnTo>
                <a:lnTo>
                  <a:pt x="0" y="10440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 descr="Formula"/>
          <p:cNvSpPr/>
          <p:nvPr/>
        </p:nvSpPr>
        <p:spPr>
          <a:xfrm flipH="false" flipV="false" rot="0">
            <a:off x="1028700" y="3371096"/>
            <a:ext cx="664445" cy="322731"/>
          </a:xfrm>
          <a:custGeom>
            <a:avLst/>
            <a:gdLst/>
            <a:ahLst/>
            <a:cxnLst/>
            <a:rect r="r" b="b" t="t" l="l"/>
            <a:pathLst>
              <a:path h="322731" w="664445">
                <a:moveTo>
                  <a:pt x="0" y="0"/>
                </a:moveTo>
                <a:lnTo>
                  <a:pt x="664445" y="0"/>
                </a:lnTo>
                <a:lnTo>
                  <a:pt x="664445" y="322731"/>
                </a:lnTo>
                <a:lnTo>
                  <a:pt x="0" y="32273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897136" y="1634105"/>
            <a:ext cx="8115404" cy="1760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dove: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                                  è il massimo valore del portafoglio fino a </a:t>
            </a:r>
            <a:r>
              <a:rPr lang="en-US" sz="2499" i="true">
                <a:solidFill>
                  <a:srgbClr val="FFFFFF"/>
                </a:solidFill>
                <a:latin typeface="Barlow Italics"/>
                <a:ea typeface="Barlow Italics"/>
                <a:cs typeface="Barlow Italics"/>
                <a:sym typeface="Barlow Italics"/>
              </a:rPr>
              <a:t>t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        sono coefficienti di penalizzazione</a:t>
            </a:r>
          </a:p>
        </p:txBody>
      </p:sp>
      <p:sp>
        <p:nvSpPr>
          <p:cNvPr name="Freeform 23" id="23" descr="Formula"/>
          <p:cNvSpPr/>
          <p:nvPr/>
        </p:nvSpPr>
        <p:spPr>
          <a:xfrm flipH="false" flipV="false" rot="0">
            <a:off x="10452695" y="2203852"/>
            <a:ext cx="2413000" cy="285750"/>
          </a:xfrm>
          <a:custGeom>
            <a:avLst/>
            <a:gdLst/>
            <a:ahLst/>
            <a:cxnLst/>
            <a:rect r="r" b="b" t="t" l="l"/>
            <a:pathLst>
              <a:path h="285750" w="2413000">
                <a:moveTo>
                  <a:pt x="0" y="0"/>
                </a:moveTo>
                <a:lnTo>
                  <a:pt x="2413000" y="0"/>
                </a:lnTo>
                <a:lnTo>
                  <a:pt x="241300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 descr="Formula"/>
          <p:cNvSpPr/>
          <p:nvPr/>
        </p:nvSpPr>
        <p:spPr>
          <a:xfrm flipH="false" flipV="false" rot="0">
            <a:off x="10492409" y="3108892"/>
            <a:ext cx="857250" cy="285750"/>
          </a:xfrm>
          <a:custGeom>
            <a:avLst/>
            <a:gdLst/>
            <a:ahLst/>
            <a:cxnLst/>
            <a:rect r="r" b="b" t="t" l="l"/>
            <a:pathLst>
              <a:path h="285750" w="857250">
                <a:moveTo>
                  <a:pt x="0" y="0"/>
                </a:moveTo>
                <a:lnTo>
                  <a:pt x="857250" y="0"/>
                </a:lnTo>
                <a:lnTo>
                  <a:pt x="85725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 descr="Formula"/>
          <p:cNvSpPr/>
          <p:nvPr/>
        </p:nvSpPr>
        <p:spPr>
          <a:xfrm flipH="false" flipV="false" rot="0">
            <a:off x="9897136" y="5441306"/>
            <a:ext cx="5050352" cy="296112"/>
          </a:xfrm>
          <a:custGeom>
            <a:avLst/>
            <a:gdLst/>
            <a:ahLst/>
            <a:cxnLst/>
            <a:rect r="r" b="b" t="t" l="l"/>
            <a:pathLst>
              <a:path h="296112" w="5050352">
                <a:moveTo>
                  <a:pt x="0" y="0"/>
                </a:moveTo>
                <a:lnTo>
                  <a:pt x="5050352" y="0"/>
                </a:lnTo>
                <a:lnTo>
                  <a:pt x="5050352" y="296111"/>
                </a:lnTo>
                <a:lnTo>
                  <a:pt x="0" y="29611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897136" y="6299392"/>
            <a:ext cx="637127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La funzione di ricompensa finale risulta quindi:</a:t>
            </a:r>
          </a:p>
        </p:txBody>
      </p:sp>
      <p:sp>
        <p:nvSpPr>
          <p:cNvPr name="Freeform 27" id="27" descr="Formula"/>
          <p:cNvSpPr/>
          <p:nvPr/>
        </p:nvSpPr>
        <p:spPr>
          <a:xfrm flipH="false" flipV="false" rot="0">
            <a:off x="9897136" y="7496852"/>
            <a:ext cx="8112188" cy="715781"/>
          </a:xfrm>
          <a:custGeom>
            <a:avLst/>
            <a:gdLst/>
            <a:ahLst/>
            <a:cxnLst/>
            <a:rect r="r" b="b" t="t" l="l"/>
            <a:pathLst>
              <a:path h="715781" w="8112188">
                <a:moveTo>
                  <a:pt x="0" y="0"/>
                </a:moveTo>
                <a:lnTo>
                  <a:pt x="8112188" y="0"/>
                </a:lnTo>
                <a:lnTo>
                  <a:pt x="8112188" y="715781"/>
                </a:lnTo>
                <a:lnTo>
                  <a:pt x="0" y="71578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 descr="Formula"/>
          <p:cNvSpPr/>
          <p:nvPr/>
        </p:nvSpPr>
        <p:spPr>
          <a:xfrm flipH="false" flipV="false" rot="0">
            <a:off x="11810972" y="9060937"/>
            <a:ext cx="1149973" cy="257231"/>
          </a:xfrm>
          <a:custGeom>
            <a:avLst/>
            <a:gdLst/>
            <a:ahLst/>
            <a:cxnLst/>
            <a:rect r="r" b="b" t="t" l="l"/>
            <a:pathLst>
              <a:path h="257231" w="1149973">
                <a:moveTo>
                  <a:pt x="0" y="0"/>
                </a:moveTo>
                <a:lnTo>
                  <a:pt x="1149973" y="0"/>
                </a:lnTo>
                <a:lnTo>
                  <a:pt x="1149973" y="257231"/>
                </a:lnTo>
                <a:lnTo>
                  <a:pt x="0" y="25723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2" t="-36947" r="-2558" b="-1218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66766" y="5324547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428625"/>
            <a:ext cx="790706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Fattore di sconto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8625" y="1648483"/>
            <a:ext cx="13879185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Il fattore di sconto           è un valore scalere che determina l’importanza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delle ricompense future rispetto a quelle immediate: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3706198"/>
            <a:ext cx="105902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dove: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4508531"/>
            <a:ext cx="1387918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Se                  l’agente considera solo al ricompensa immediata, ignorando quelle future.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625" y="5435631"/>
            <a:ext cx="1108140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Se                l’agente dà grande peso alle ricompense future, considerandole quasi equivalenti a quelle immediate 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8625" y="6569933"/>
            <a:ext cx="10935981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Nel presente progetto, dopo vari test, è stato trovato che il valore ottimale del fattore di sconto è                        per DQN e                    per Q-Learning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510028" y="4355803"/>
            <a:ext cx="4656828" cy="4832558"/>
          </a:xfrm>
          <a:custGeom>
            <a:avLst/>
            <a:gdLst/>
            <a:ahLst/>
            <a:cxnLst/>
            <a:rect r="r" b="b" t="t" l="l"/>
            <a:pathLst>
              <a:path h="4832558" w="4656828">
                <a:moveTo>
                  <a:pt x="0" y="0"/>
                </a:moveTo>
                <a:lnTo>
                  <a:pt x="4656828" y="0"/>
                </a:lnTo>
                <a:lnTo>
                  <a:pt x="4656828" y="4832557"/>
                </a:lnTo>
                <a:lnTo>
                  <a:pt x="0" y="48325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18904" y="2859428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9" y="0"/>
                </a:lnTo>
                <a:lnTo>
                  <a:pt x="8785069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27856" y="1302853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63026" y="750966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Formula"/>
          <p:cNvSpPr/>
          <p:nvPr/>
        </p:nvSpPr>
        <p:spPr>
          <a:xfrm flipH="false" flipV="false" rot="0">
            <a:off x="3165365" y="1705633"/>
            <a:ext cx="323398" cy="382198"/>
          </a:xfrm>
          <a:custGeom>
            <a:avLst/>
            <a:gdLst/>
            <a:ahLst/>
            <a:cxnLst/>
            <a:rect r="r" b="b" t="t" l="l"/>
            <a:pathLst>
              <a:path h="382198" w="323398">
                <a:moveTo>
                  <a:pt x="0" y="0"/>
                </a:moveTo>
                <a:lnTo>
                  <a:pt x="323398" y="0"/>
                </a:lnTo>
                <a:lnTo>
                  <a:pt x="323398" y="382198"/>
                </a:lnTo>
                <a:lnTo>
                  <a:pt x="0" y="382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Formula"/>
          <p:cNvSpPr/>
          <p:nvPr/>
        </p:nvSpPr>
        <p:spPr>
          <a:xfrm flipH="false" flipV="false" rot="0">
            <a:off x="428625" y="3067881"/>
            <a:ext cx="1790856" cy="466113"/>
          </a:xfrm>
          <a:custGeom>
            <a:avLst/>
            <a:gdLst/>
            <a:ahLst/>
            <a:cxnLst/>
            <a:rect r="r" b="b" t="t" l="l"/>
            <a:pathLst>
              <a:path h="466113" w="1790856">
                <a:moveTo>
                  <a:pt x="0" y="0"/>
                </a:moveTo>
                <a:lnTo>
                  <a:pt x="1790856" y="0"/>
                </a:lnTo>
                <a:lnTo>
                  <a:pt x="1790856" y="466113"/>
                </a:lnTo>
                <a:lnTo>
                  <a:pt x="0" y="46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 descr="Formula"/>
          <p:cNvSpPr/>
          <p:nvPr/>
        </p:nvSpPr>
        <p:spPr>
          <a:xfrm flipH="false" flipV="false" rot="0">
            <a:off x="928484" y="4647954"/>
            <a:ext cx="791138" cy="292377"/>
          </a:xfrm>
          <a:custGeom>
            <a:avLst/>
            <a:gdLst/>
            <a:ahLst/>
            <a:cxnLst/>
            <a:rect r="r" b="b" t="t" l="l"/>
            <a:pathLst>
              <a:path h="292377" w="791138">
                <a:moveTo>
                  <a:pt x="0" y="0"/>
                </a:moveTo>
                <a:lnTo>
                  <a:pt x="791138" y="0"/>
                </a:lnTo>
                <a:lnTo>
                  <a:pt x="791138" y="292377"/>
                </a:lnTo>
                <a:lnTo>
                  <a:pt x="0" y="2923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Formula"/>
          <p:cNvSpPr/>
          <p:nvPr/>
        </p:nvSpPr>
        <p:spPr>
          <a:xfrm flipH="false" flipV="false" rot="0">
            <a:off x="881924" y="5583163"/>
            <a:ext cx="884259" cy="300648"/>
          </a:xfrm>
          <a:custGeom>
            <a:avLst/>
            <a:gdLst/>
            <a:ahLst/>
            <a:cxnLst/>
            <a:rect r="r" b="b" t="t" l="l"/>
            <a:pathLst>
              <a:path h="300648" w="884259">
                <a:moveTo>
                  <a:pt x="0" y="0"/>
                </a:moveTo>
                <a:lnTo>
                  <a:pt x="884259" y="0"/>
                </a:lnTo>
                <a:lnTo>
                  <a:pt x="884259" y="300648"/>
                </a:lnTo>
                <a:lnTo>
                  <a:pt x="0" y="3006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 descr="Formula"/>
          <p:cNvSpPr/>
          <p:nvPr/>
        </p:nvSpPr>
        <p:spPr>
          <a:xfrm flipH="false" flipV="false" rot="0">
            <a:off x="3075061" y="7129725"/>
            <a:ext cx="1307094" cy="310158"/>
          </a:xfrm>
          <a:custGeom>
            <a:avLst/>
            <a:gdLst/>
            <a:ahLst/>
            <a:cxnLst/>
            <a:rect r="r" b="b" t="t" l="l"/>
            <a:pathLst>
              <a:path h="310158" w="1307094">
                <a:moveTo>
                  <a:pt x="0" y="0"/>
                </a:moveTo>
                <a:lnTo>
                  <a:pt x="1307094" y="0"/>
                </a:lnTo>
                <a:lnTo>
                  <a:pt x="1307094" y="310158"/>
                </a:lnTo>
                <a:lnTo>
                  <a:pt x="0" y="3101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 descr="Formula"/>
          <p:cNvSpPr/>
          <p:nvPr/>
        </p:nvSpPr>
        <p:spPr>
          <a:xfrm flipH="false" flipV="false" rot="0">
            <a:off x="5896616" y="7129725"/>
            <a:ext cx="1131162" cy="310515"/>
          </a:xfrm>
          <a:custGeom>
            <a:avLst/>
            <a:gdLst/>
            <a:ahLst/>
            <a:cxnLst/>
            <a:rect r="r" b="b" t="t" l="l"/>
            <a:pathLst>
              <a:path h="310515" w="1131162">
                <a:moveTo>
                  <a:pt x="0" y="0"/>
                </a:moveTo>
                <a:lnTo>
                  <a:pt x="1131161" y="0"/>
                </a:lnTo>
                <a:lnTo>
                  <a:pt x="1131161" y="310515"/>
                </a:lnTo>
                <a:lnTo>
                  <a:pt x="0" y="31051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2" t="-36947" r="-2558" b="-1218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20128" y="-801601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428625"/>
            <a:ext cx="790706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Implementazione del DQN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96588" y="5391896"/>
            <a:ext cx="4249747" cy="4410115"/>
          </a:xfrm>
          <a:custGeom>
            <a:avLst/>
            <a:gdLst/>
            <a:ahLst/>
            <a:cxnLst/>
            <a:rect r="r" b="b" t="t" l="l"/>
            <a:pathLst>
              <a:path h="4410115" w="4249747">
                <a:moveTo>
                  <a:pt x="0" y="0"/>
                </a:moveTo>
                <a:lnTo>
                  <a:pt x="4249747" y="0"/>
                </a:lnTo>
                <a:lnTo>
                  <a:pt x="4249747" y="4410115"/>
                </a:lnTo>
                <a:lnTo>
                  <a:pt x="0" y="4410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62285" y="-4089244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94048" y="-5925641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05239" y="-4089244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30112" y="303291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9" y="0"/>
                </a:lnTo>
                <a:lnTo>
                  <a:pt x="8785069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3623" y="1876400"/>
            <a:ext cx="12734790" cy="443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 Obiettivo: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Usare il Deep Q-Network (DQN) per gestire il trading su azioni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Motivazione: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Necessità di un algoritmo capace di apprendere in ambienti con spazi degli stati continui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Architettura della rete neurale: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Input: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Stato (91 caratteristiche)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Hiiden layers: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2 strati con 320 neuroni ciascuno, attivazione ReLU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Output: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3 neuroni (Compra, Vendi, Mantieni)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2" t="-36947" r="-2558" b="-1218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20128" y="-801601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96588" y="5391896"/>
            <a:ext cx="4249747" cy="4410115"/>
          </a:xfrm>
          <a:custGeom>
            <a:avLst/>
            <a:gdLst/>
            <a:ahLst/>
            <a:cxnLst/>
            <a:rect r="r" b="b" t="t" l="l"/>
            <a:pathLst>
              <a:path h="4410115" w="4249747">
                <a:moveTo>
                  <a:pt x="0" y="0"/>
                </a:moveTo>
                <a:lnTo>
                  <a:pt x="4249747" y="0"/>
                </a:lnTo>
                <a:lnTo>
                  <a:pt x="4249747" y="4410115"/>
                </a:lnTo>
                <a:lnTo>
                  <a:pt x="0" y="44101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62285" y="-4089244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94048" y="-5925641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05239" y="-4089244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30112" y="303291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9" y="0"/>
                </a:lnTo>
                <a:lnTo>
                  <a:pt x="8785069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8625" y="428625"/>
            <a:ext cx="8926206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Funzione di perdita del DQN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8625" y="2329632"/>
            <a:ext cx="13181864" cy="612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 Obiettivo: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Minimizzare la differenza tra il valore stimato e il valore atteso della funzione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Formula della funzione di perdita: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DQN usa una rete target fissa per stabilizzare il training: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Tecniche usate per migliorare la stabilità: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Experience Replay Memory: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Evita correlazioni nei dati di addestramento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Rete target separata: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Parametri aggiornati periodicamente (ogni 5 episodi)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Ottimizzazione degli iperparametri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Learning Rate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Epsilon-decay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Fattore di sconto</a:t>
            </a:r>
          </a:p>
        </p:txBody>
      </p:sp>
      <p:sp>
        <p:nvSpPr>
          <p:cNvPr name="Freeform 11" id="11" descr="Formula"/>
          <p:cNvSpPr/>
          <p:nvPr/>
        </p:nvSpPr>
        <p:spPr>
          <a:xfrm flipH="false" flipV="false" rot="0">
            <a:off x="12051003" y="2818625"/>
            <a:ext cx="1206535" cy="395244"/>
          </a:xfrm>
          <a:custGeom>
            <a:avLst/>
            <a:gdLst/>
            <a:ahLst/>
            <a:cxnLst/>
            <a:rect r="r" b="b" t="t" l="l"/>
            <a:pathLst>
              <a:path h="395244" w="1206535">
                <a:moveTo>
                  <a:pt x="0" y="0"/>
                </a:moveTo>
                <a:lnTo>
                  <a:pt x="1206535" y="0"/>
                </a:lnTo>
                <a:lnTo>
                  <a:pt x="1206535" y="395245"/>
                </a:lnTo>
                <a:lnTo>
                  <a:pt x="0" y="3952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 descr="Formula"/>
          <p:cNvSpPr/>
          <p:nvPr/>
        </p:nvSpPr>
        <p:spPr>
          <a:xfrm flipH="false" flipV="false" rot="0">
            <a:off x="1518583" y="4366519"/>
            <a:ext cx="6136929" cy="479206"/>
          </a:xfrm>
          <a:custGeom>
            <a:avLst/>
            <a:gdLst/>
            <a:ahLst/>
            <a:cxnLst/>
            <a:rect r="r" b="b" t="t" l="l"/>
            <a:pathLst>
              <a:path h="479206" w="6136929">
                <a:moveTo>
                  <a:pt x="0" y="0"/>
                </a:moveTo>
                <a:lnTo>
                  <a:pt x="6136929" y="0"/>
                </a:lnTo>
                <a:lnTo>
                  <a:pt x="6136929" y="479206"/>
                </a:lnTo>
                <a:lnTo>
                  <a:pt x="0" y="4792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 descr="Formula"/>
          <p:cNvSpPr/>
          <p:nvPr/>
        </p:nvSpPr>
        <p:spPr>
          <a:xfrm flipH="false" flipV="false" rot="0">
            <a:off x="3680495" y="7339594"/>
            <a:ext cx="190500" cy="133350"/>
          </a:xfrm>
          <a:custGeom>
            <a:avLst/>
            <a:gdLst/>
            <a:ahLst/>
            <a:cxnLst/>
            <a:rect r="r" b="b" t="t" l="l"/>
            <a:pathLst>
              <a:path h="133350" w="190500">
                <a:moveTo>
                  <a:pt x="0" y="0"/>
                </a:moveTo>
                <a:lnTo>
                  <a:pt x="190500" y="0"/>
                </a:lnTo>
                <a:lnTo>
                  <a:pt x="190500" y="133350"/>
                </a:lnTo>
                <a:lnTo>
                  <a:pt x="0" y="133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 descr="Formula"/>
          <p:cNvSpPr/>
          <p:nvPr/>
        </p:nvSpPr>
        <p:spPr>
          <a:xfrm flipH="false" flipV="false" rot="0">
            <a:off x="3680495" y="7792967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 descr="Formula"/>
          <p:cNvSpPr/>
          <p:nvPr/>
        </p:nvSpPr>
        <p:spPr>
          <a:xfrm flipH="false" flipV="false" rot="0">
            <a:off x="4080973" y="8224549"/>
            <a:ext cx="190500" cy="232833"/>
          </a:xfrm>
          <a:custGeom>
            <a:avLst/>
            <a:gdLst/>
            <a:ahLst/>
            <a:cxnLst/>
            <a:rect r="r" b="b" t="t" l="l"/>
            <a:pathLst>
              <a:path h="232833" w="190500">
                <a:moveTo>
                  <a:pt x="0" y="0"/>
                </a:moveTo>
                <a:lnTo>
                  <a:pt x="190500" y="0"/>
                </a:lnTo>
                <a:lnTo>
                  <a:pt x="190500" y="232833"/>
                </a:lnTo>
                <a:lnTo>
                  <a:pt x="0" y="2328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625" y="2360507"/>
            <a:ext cx="9002022" cy="6001348"/>
          </a:xfrm>
          <a:custGeom>
            <a:avLst/>
            <a:gdLst/>
            <a:ahLst/>
            <a:cxnLst/>
            <a:rect r="r" b="b" t="t" l="l"/>
            <a:pathLst>
              <a:path h="6001348" w="9002022">
                <a:moveTo>
                  <a:pt x="0" y="0"/>
                </a:moveTo>
                <a:lnTo>
                  <a:pt x="9002022" y="0"/>
                </a:lnTo>
                <a:lnTo>
                  <a:pt x="9002022" y="6001348"/>
                </a:lnTo>
                <a:lnTo>
                  <a:pt x="0" y="6001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" t="-5537" r="-5797" b="-57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533400"/>
            <a:ext cx="10996207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5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Parametri chiave e tuning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8625" y="1493097"/>
            <a:ext cx="646668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1000 episodi di training su 11 asset finanziari.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17350" y="2340856"/>
            <a:ext cx="5876424" cy="30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Per il tasso di apprendimento </a:t>
            </a:r>
            <a:r>
              <a:rPr lang="en-US" sz="2499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α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sono stati presi in considerazione i valori 0.01, 0.001, 0.005 e 0.0005. La figura  mostra le curve di apprendimento per </a:t>
            </a:r>
            <a:r>
              <a:rPr lang="en-US" sz="2499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ϵ = 0.95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</a:t>
            </a:r>
            <a:r>
              <a:rPr lang="en-US" sz="2499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γ = 0.9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Grafico: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curve di apprendimento per diversi valori di Learning Rate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1768" y="6881118"/>
            <a:ext cx="4048125" cy="2698750"/>
          </a:xfrm>
          <a:custGeom>
            <a:avLst/>
            <a:gdLst/>
            <a:ahLst/>
            <a:cxnLst/>
            <a:rect r="r" b="b" t="t" l="l"/>
            <a:pathLst>
              <a:path h="2698750" w="4048125">
                <a:moveTo>
                  <a:pt x="0" y="0"/>
                </a:moveTo>
                <a:lnTo>
                  <a:pt x="4048125" y="0"/>
                </a:lnTo>
                <a:lnTo>
                  <a:pt x="4048125" y="2698750"/>
                </a:lnTo>
                <a:lnTo>
                  <a:pt x="0" y="269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78" t="-6078" r="-5893" b="-589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12034" y="3516748"/>
            <a:ext cx="4048125" cy="2698750"/>
          </a:xfrm>
          <a:custGeom>
            <a:avLst/>
            <a:gdLst/>
            <a:ahLst/>
            <a:cxnLst/>
            <a:rect r="r" b="b" t="t" l="l"/>
            <a:pathLst>
              <a:path h="2698750" w="4048125">
                <a:moveTo>
                  <a:pt x="0" y="0"/>
                </a:moveTo>
                <a:lnTo>
                  <a:pt x="4048125" y="0"/>
                </a:lnTo>
                <a:lnTo>
                  <a:pt x="4048125" y="2698750"/>
                </a:lnTo>
                <a:lnTo>
                  <a:pt x="0" y="2698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65" t="-5765" r="-5936" b="-59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13251" y="3534101"/>
            <a:ext cx="4048125" cy="2698750"/>
          </a:xfrm>
          <a:custGeom>
            <a:avLst/>
            <a:gdLst/>
            <a:ahLst/>
            <a:cxnLst/>
            <a:rect r="r" b="b" t="t" l="l"/>
            <a:pathLst>
              <a:path h="2698750" w="4048125">
                <a:moveTo>
                  <a:pt x="0" y="0"/>
                </a:moveTo>
                <a:lnTo>
                  <a:pt x="4048125" y="0"/>
                </a:lnTo>
                <a:lnTo>
                  <a:pt x="4048125" y="2698750"/>
                </a:lnTo>
                <a:lnTo>
                  <a:pt x="0" y="2698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86" t="-6286" r="-3053" b="-305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7531" y="4544488"/>
            <a:ext cx="6326544" cy="4217696"/>
          </a:xfrm>
          <a:custGeom>
            <a:avLst/>
            <a:gdLst/>
            <a:ahLst/>
            <a:cxnLst/>
            <a:rect r="r" b="b" t="t" l="l"/>
            <a:pathLst>
              <a:path h="4217696" w="6326544">
                <a:moveTo>
                  <a:pt x="0" y="0"/>
                </a:moveTo>
                <a:lnTo>
                  <a:pt x="6326545" y="0"/>
                </a:lnTo>
                <a:lnTo>
                  <a:pt x="6326545" y="4217696"/>
                </a:lnTo>
                <a:lnTo>
                  <a:pt x="0" y="4217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17" t="-6017" r="-6899" b="-689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8625" y="533400"/>
            <a:ext cx="10996207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5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Implementazione del DQN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375" y="1262393"/>
            <a:ext cx="409479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Risultati sull’ambiente di test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8625" y="1846593"/>
            <a:ext cx="13760776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 conclusione i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risultati migliori sono stati ottenuti con i valori α =0.001 e α = 0.0005.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Analizzando l’esecuzione sull’ambiente di test, si puo notare che quest’ultimo valore ha ottenuto risultati nettamente migliori in tutti gli aspetti di valutazione.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7531" y="8836025"/>
            <a:ext cx="63265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Ricompensa totale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8248" y="6287576"/>
            <a:ext cx="405312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ROI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06173" y="6287576"/>
            <a:ext cx="405312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Drawdown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16766" y="9637018"/>
            <a:ext cx="405312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Errori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625" y="2360507"/>
            <a:ext cx="9172504" cy="5969814"/>
          </a:xfrm>
          <a:custGeom>
            <a:avLst/>
            <a:gdLst/>
            <a:ahLst/>
            <a:cxnLst/>
            <a:rect r="r" b="b" t="t" l="l"/>
            <a:pathLst>
              <a:path h="5969814" w="9172504">
                <a:moveTo>
                  <a:pt x="0" y="0"/>
                </a:moveTo>
                <a:lnTo>
                  <a:pt x="9172504" y="0"/>
                </a:lnTo>
                <a:lnTo>
                  <a:pt x="9172504" y="5969813"/>
                </a:lnTo>
                <a:lnTo>
                  <a:pt x="0" y="5969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79" t="-6194" r="-2586" b="-572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533400"/>
            <a:ext cx="10996207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5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Parametri chiave e tuning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8625" y="1493097"/>
            <a:ext cx="646668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1000 episodi di training su 11 asset finanziari.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23083" y="2340856"/>
            <a:ext cx="6670691" cy="481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Per il tasso di decadimento 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ɛ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sono stati presi in considerazione i valori 0.9, 0.95, 0.99, 0.995, 0.999.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Grafico: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curve di apprendimento per diversi valori di Learning Rate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L'agente riesce ad ottenere mediamente risultati migliori con una maggiore esplorazione.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L'unica eccezione avviene per ɛ=0.999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22381" y="4216089"/>
            <a:ext cx="6334125" cy="4222750"/>
          </a:xfrm>
          <a:custGeom>
            <a:avLst/>
            <a:gdLst/>
            <a:ahLst/>
            <a:cxnLst/>
            <a:rect r="r" b="b" t="t" l="l"/>
            <a:pathLst>
              <a:path h="4222750" w="6334125">
                <a:moveTo>
                  <a:pt x="0" y="0"/>
                </a:moveTo>
                <a:lnTo>
                  <a:pt x="6334125" y="0"/>
                </a:lnTo>
                <a:lnTo>
                  <a:pt x="6334125" y="4222750"/>
                </a:lnTo>
                <a:lnTo>
                  <a:pt x="0" y="422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99" t="-8799" r="-6551" b="-65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2210" y="4216089"/>
            <a:ext cx="6334125" cy="4222750"/>
          </a:xfrm>
          <a:custGeom>
            <a:avLst/>
            <a:gdLst/>
            <a:ahLst/>
            <a:cxnLst/>
            <a:rect r="r" b="b" t="t" l="l"/>
            <a:pathLst>
              <a:path h="4222750" w="6334125">
                <a:moveTo>
                  <a:pt x="0" y="0"/>
                </a:moveTo>
                <a:lnTo>
                  <a:pt x="6334125" y="0"/>
                </a:lnTo>
                <a:lnTo>
                  <a:pt x="6334125" y="4222750"/>
                </a:lnTo>
                <a:lnTo>
                  <a:pt x="0" y="422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89" t="-8589" r="-8111" b="-811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625" y="533400"/>
            <a:ext cx="10996207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5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Implementazione del DQN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1263656"/>
            <a:ext cx="391064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Dettagli sull’addestramento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1846593"/>
            <a:ext cx="13760776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Un agente casuale tende a eseguire molte azioni e a commettere numerosi errori, ottenendo ricompense fortemente negative.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Terminata la fase di esplorazione, l'agente apprende rapidamente a ridurre sia il numero di azioni di trading eseguite sia il numero di errori commessi.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2210" y="8578539"/>
            <a:ext cx="63265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Numero di azioni di trading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22381" y="8578539"/>
            <a:ext cx="63265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Numero di errori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625" y="2360507"/>
            <a:ext cx="9034146" cy="6022764"/>
          </a:xfrm>
          <a:custGeom>
            <a:avLst/>
            <a:gdLst/>
            <a:ahLst/>
            <a:cxnLst/>
            <a:rect r="r" b="b" t="t" l="l"/>
            <a:pathLst>
              <a:path h="6022764" w="9034146">
                <a:moveTo>
                  <a:pt x="0" y="0"/>
                </a:moveTo>
                <a:lnTo>
                  <a:pt x="9034146" y="0"/>
                </a:lnTo>
                <a:lnTo>
                  <a:pt x="9034146" y="6022763"/>
                </a:lnTo>
                <a:lnTo>
                  <a:pt x="0" y="6022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79" t="-6200" r="-4259" b="-473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533400"/>
            <a:ext cx="10996207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5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Parametri chiave e tuning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8625" y="1493097"/>
            <a:ext cx="646668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1000 episodi di training su 11 asset finanziari.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23083" y="2340856"/>
            <a:ext cx="6670691" cy="744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Per il fattore di sconto 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γ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sono stati presi in considerazione i valori 0.9, 0.99, 0.999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Valore basso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: tendeze generalmente locali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Utile al trader in posizione “corta”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Valore alto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: tendenze nel lungo periodo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Utile al trader in posizione “lunga”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Si è scelto di affrontare il problema considerando operazioni di compravendita “classiche”.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Grafico: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curve di apprendimento per diversi valori di Learning Rate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61560" y="3585940"/>
            <a:ext cx="6334125" cy="4222750"/>
          </a:xfrm>
          <a:custGeom>
            <a:avLst/>
            <a:gdLst/>
            <a:ahLst/>
            <a:cxnLst/>
            <a:rect r="r" b="b" t="t" l="l"/>
            <a:pathLst>
              <a:path h="4222750" w="6334125">
                <a:moveTo>
                  <a:pt x="0" y="0"/>
                </a:moveTo>
                <a:lnTo>
                  <a:pt x="6334125" y="0"/>
                </a:lnTo>
                <a:lnTo>
                  <a:pt x="6334125" y="4222750"/>
                </a:lnTo>
                <a:lnTo>
                  <a:pt x="0" y="422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40" t="-7840" r="-6924" b="-692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625" y="4660900"/>
            <a:ext cx="6334125" cy="4222750"/>
          </a:xfrm>
          <a:custGeom>
            <a:avLst/>
            <a:gdLst/>
            <a:ahLst/>
            <a:cxnLst/>
            <a:rect r="r" b="b" t="t" l="l"/>
            <a:pathLst>
              <a:path h="4222750" w="6334125">
                <a:moveTo>
                  <a:pt x="0" y="0"/>
                </a:moveTo>
                <a:lnTo>
                  <a:pt x="6334125" y="0"/>
                </a:lnTo>
                <a:lnTo>
                  <a:pt x="6334125" y="4222750"/>
                </a:lnTo>
                <a:lnTo>
                  <a:pt x="0" y="422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81" t="-7781" r="-4922" b="-492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625" y="533400"/>
            <a:ext cx="10996207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5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Implementazione del DQN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1263656"/>
            <a:ext cx="391064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Dettagli sull’addestramento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6206" y="9023350"/>
            <a:ext cx="63265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Numero di azioni di trading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61560" y="7908020"/>
            <a:ext cx="63265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ROI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8625" y="3528790"/>
            <a:ext cx="6334125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Un </a:t>
            </a:r>
            <a:r>
              <a:rPr lang="en-US" sz="2499" strike="noStrike" u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agente più “miope” tende ad avere un atteggiamento più attendista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3979" y="8420100"/>
            <a:ext cx="6334125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Tuttavia, la strategia adottata dagli agenti più “lungimiranti” consente di ottenere profitti nettamente più elevati.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8625" y="1846593"/>
            <a:ext cx="13760776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Poiché l'obiettivo principale dell'agente dovrebbe essere quello di massimizzare i profitti, in questo caso si è scelto di sacrificare il numero di azioni eseguite, privilegiando un approccio più redditizio.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54448" y="4006133"/>
            <a:ext cx="6011088" cy="4812799"/>
          </a:xfrm>
          <a:custGeom>
            <a:avLst/>
            <a:gdLst/>
            <a:ahLst/>
            <a:cxnLst/>
            <a:rect r="r" b="b" t="t" l="l"/>
            <a:pathLst>
              <a:path h="4812799" w="6011088">
                <a:moveTo>
                  <a:pt x="0" y="0"/>
                </a:moveTo>
                <a:lnTo>
                  <a:pt x="6011088" y="0"/>
                </a:lnTo>
                <a:lnTo>
                  <a:pt x="6011088" y="4812799"/>
                </a:lnTo>
                <a:lnTo>
                  <a:pt x="0" y="4812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12774" y="4978391"/>
            <a:ext cx="8905526" cy="9978180"/>
          </a:xfrm>
          <a:custGeom>
            <a:avLst/>
            <a:gdLst/>
            <a:ahLst/>
            <a:cxnLst/>
            <a:rect r="r" b="b" t="t" l="l"/>
            <a:pathLst>
              <a:path h="9978180" w="8905526">
                <a:moveTo>
                  <a:pt x="0" y="0"/>
                </a:moveTo>
                <a:lnTo>
                  <a:pt x="8905525" y="0"/>
                </a:lnTo>
                <a:lnTo>
                  <a:pt x="8905525" y="9978180"/>
                </a:lnTo>
                <a:lnTo>
                  <a:pt x="0" y="9978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8493" y="-5195250"/>
            <a:ext cx="7034386" cy="8229600"/>
          </a:xfrm>
          <a:custGeom>
            <a:avLst/>
            <a:gdLst/>
            <a:ahLst/>
            <a:cxnLst/>
            <a:rect r="r" b="b" t="t" l="l"/>
            <a:pathLst>
              <a:path h="8229600" w="7034386">
                <a:moveTo>
                  <a:pt x="0" y="0"/>
                </a:moveTo>
                <a:lnTo>
                  <a:pt x="7034386" y="0"/>
                </a:lnTo>
                <a:lnTo>
                  <a:pt x="7034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625" y="428625"/>
            <a:ext cx="995694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Introduzione e Obiettivo del Progetto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1718953"/>
            <a:ext cx="10869620" cy="308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8555" indent="-299277" lvl="1">
              <a:lnSpc>
                <a:spcPts val="3049"/>
              </a:lnSpc>
              <a:buFont typeface="Arial"/>
              <a:buChar char="•"/>
            </a:pPr>
            <a:r>
              <a:rPr lang="en-US" sz="277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Il progetto ha come obiettivo l'applicazione di Reinforcement Learning (RL) nel trading finanziario.</a:t>
            </a:r>
          </a:p>
          <a:p>
            <a:pPr algn="l">
              <a:lnSpc>
                <a:spcPts val="3049"/>
              </a:lnSpc>
            </a:pPr>
          </a:p>
          <a:p>
            <a:pPr algn="l" marL="598555" indent="-299277" lvl="1">
              <a:lnSpc>
                <a:spcPts val="3049"/>
              </a:lnSpc>
              <a:buFont typeface="Arial"/>
              <a:buChar char="•"/>
            </a:pPr>
            <a:r>
              <a:rPr lang="en-US" sz="277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Si mira a massimizzare i profitti attraverso decisioni ottimali basate su dati storici.</a:t>
            </a:r>
          </a:p>
          <a:p>
            <a:pPr algn="l">
              <a:lnSpc>
                <a:spcPts val="3049"/>
              </a:lnSpc>
            </a:pPr>
          </a:p>
          <a:p>
            <a:pPr algn="l" marL="598555" indent="-299277" lvl="1">
              <a:lnSpc>
                <a:spcPts val="3049"/>
              </a:lnSpc>
              <a:buFont typeface="Arial"/>
              <a:buChar char="•"/>
            </a:pPr>
            <a:r>
              <a:rPr lang="en-US" sz="277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Il RL permette di apprendere strategie di trading efficienti bilanciando esplorazione e sfruttamento.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6242" t="0" r="-11751" b="-177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625" y="2507784"/>
            <a:ext cx="10964493" cy="6551285"/>
          </a:xfrm>
          <a:custGeom>
            <a:avLst/>
            <a:gdLst/>
            <a:ahLst/>
            <a:cxnLst/>
            <a:rect r="r" b="b" t="t" l="l"/>
            <a:pathLst>
              <a:path h="6551285" w="10964493">
                <a:moveTo>
                  <a:pt x="0" y="0"/>
                </a:moveTo>
                <a:lnTo>
                  <a:pt x="10964493" y="0"/>
                </a:lnTo>
                <a:lnTo>
                  <a:pt x="10964493" y="6551285"/>
                </a:lnTo>
                <a:lnTo>
                  <a:pt x="0" y="655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533400"/>
            <a:ext cx="13487452" cy="579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5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Risultati DQN – Test su ambiente reale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61148" y="2450634"/>
            <a:ext cx="5358233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Risultati ottenuti dopo 2000 episodi di addestramento: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ROI: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+274.53%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Durata media di un’operazione: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46 giorni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Numero di operazioni: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11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Errori commessi: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163 (pochi rispetto a Q-Learning)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1387597"/>
            <a:ext cx="700547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Iperparametri ottimali: </a:t>
            </a:r>
            <a:r>
              <a:rPr lang="en-US" sz="2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α=0.0005 ε=0.99 γ=0.999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350960"/>
            <a:ext cx="6893353" cy="4595568"/>
          </a:xfrm>
          <a:custGeom>
            <a:avLst/>
            <a:gdLst/>
            <a:ahLst/>
            <a:cxnLst/>
            <a:rect r="r" b="b" t="t" l="l"/>
            <a:pathLst>
              <a:path h="4595568" w="6893353">
                <a:moveTo>
                  <a:pt x="0" y="0"/>
                </a:moveTo>
                <a:lnTo>
                  <a:pt x="6893353" y="0"/>
                </a:lnTo>
                <a:lnTo>
                  <a:pt x="6893353" y="4595569"/>
                </a:lnTo>
                <a:lnTo>
                  <a:pt x="0" y="4595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625" y="4287817"/>
            <a:ext cx="6933868" cy="4595568"/>
          </a:xfrm>
          <a:custGeom>
            <a:avLst/>
            <a:gdLst/>
            <a:ahLst/>
            <a:cxnLst/>
            <a:rect r="r" b="b" t="t" l="l"/>
            <a:pathLst>
              <a:path h="4595568" w="6933868">
                <a:moveTo>
                  <a:pt x="0" y="0"/>
                </a:moveTo>
                <a:lnTo>
                  <a:pt x="6933868" y="0"/>
                </a:lnTo>
                <a:lnTo>
                  <a:pt x="6933868" y="4595568"/>
                </a:lnTo>
                <a:lnTo>
                  <a:pt x="0" y="459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625" y="428625"/>
            <a:ext cx="14723871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Implementazione del Q-Learning con Discretizzazione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1464500"/>
            <a:ext cx="8002892" cy="26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Obiettivo: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Verificare se il Q-Learning può essere applicato con successo al problema del trading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Problema principale: il Q-Learning non può gestire direttamente spazi degli stati continui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7337054"/>
            <a:ext cx="7730957" cy="246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869" indent="-254434" lvl="1">
              <a:lnSpc>
                <a:spcPts val="3299"/>
              </a:lnSpc>
              <a:buFont typeface="Arial"/>
              <a:buChar char="•"/>
            </a:pPr>
            <a:r>
              <a:rPr lang="en-US" b="true" sz="2356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Soluzione: Discretizzazione dello spazio degli stati</a:t>
            </a:r>
          </a:p>
          <a:p>
            <a:pPr algn="l" marL="1017737" indent="-339246" lvl="2">
              <a:lnSpc>
                <a:spcPts val="3299"/>
              </a:lnSpc>
              <a:buFont typeface="Arial"/>
              <a:buChar char="⚬"/>
            </a:pPr>
            <a:r>
              <a:rPr lang="en-US" b="true" sz="2356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Tecncia utilizzata: Equal Width Binning</a:t>
            </a:r>
          </a:p>
          <a:p>
            <a:pPr algn="l" marL="1526606" indent="-381652" lvl="3">
              <a:lnSpc>
                <a:spcPts val="3299"/>
              </a:lnSpc>
              <a:buFont typeface="Arial"/>
              <a:buChar char="￭"/>
            </a:pPr>
            <a:r>
              <a:rPr lang="en-US" sz="235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 dati vengono suddivisi in </a:t>
            </a:r>
            <a:r>
              <a:rPr lang="en-US" sz="2356" i="true">
                <a:solidFill>
                  <a:srgbClr val="FFFFFF"/>
                </a:solidFill>
                <a:latin typeface="Barlow Italics"/>
                <a:ea typeface="Barlow Italics"/>
                <a:cs typeface="Barlow Italics"/>
                <a:sym typeface="Barlow Italics"/>
              </a:rPr>
              <a:t>k</a:t>
            </a:r>
            <a:r>
              <a:rPr lang="en-US" sz="235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bin di uguale ampiezza</a:t>
            </a:r>
          </a:p>
          <a:p>
            <a:pPr algn="l" marL="1526606" indent="-381652" lvl="3">
              <a:lnSpc>
                <a:spcPts val="3299"/>
              </a:lnSpc>
              <a:buFont typeface="Arial"/>
              <a:buChar char="￭"/>
            </a:pPr>
            <a:r>
              <a:rPr lang="en-US" sz="2356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Gli stati vengono rappresentati in base al bin in qui ricade il loro valore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474025"/>
            <a:ext cx="401193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Grafico: </a:t>
            </a:r>
            <a:r>
              <a:rPr lang="en-US" b="true" sz="26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Ricompensa totale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8625" y="9210675"/>
            <a:ext cx="465911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Grafico: </a:t>
            </a:r>
            <a:r>
              <a:rPr lang="en-US" b="true" sz="26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Numero di errori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8625" y="352425"/>
            <a:ext cx="799850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Tecnica di Discretizzazione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28625" y="2781886"/>
            <a:ext cx="7794577" cy="5166022"/>
          </a:xfrm>
          <a:custGeom>
            <a:avLst/>
            <a:gdLst/>
            <a:ahLst/>
            <a:cxnLst/>
            <a:rect r="r" b="b" t="t" l="l"/>
            <a:pathLst>
              <a:path h="5166022" w="7794577">
                <a:moveTo>
                  <a:pt x="0" y="0"/>
                </a:moveTo>
                <a:lnTo>
                  <a:pt x="7794577" y="0"/>
                </a:lnTo>
                <a:lnTo>
                  <a:pt x="7794577" y="5166022"/>
                </a:lnTo>
                <a:lnTo>
                  <a:pt x="0" y="516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771525"/>
            <a:ext cx="7865812" cy="5387297"/>
          </a:xfrm>
          <a:custGeom>
            <a:avLst/>
            <a:gdLst/>
            <a:ahLst/>
            <a:cxnLst/>
            <a:rect r="r" b="b" t="t" l="l"/>
            <a:pathLst>
              <a:path h="5387297" w="7865812">
                <a:moveTo>
                  <a:pt x="0" y="0"/>
                </a:moveTo>
                <a:lnTo>
                  <a:pt x="7865812" y="0"/>
                </a:lnTo>
                <a:lnTo>
                  <a:pt x="7865812" y="5387297"/>
                </a:lnTo>
                <a:lnTo>
                  <a:pt x="0" y="5387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19" t="0" r="-1120" b="-58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63370" y="6552178"/>
            <a:ext cx="8942431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Scelta del valore di k: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 i="true">
                <a:solidFill>
                  <a:srgbClr val="EE9F28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k</a:t>
            </a: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 troppo basso (es. 5):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Perdita di informazioni, trend di prezzo “appiattiti”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 i="true">
                <a:solidFill>
                  <a:srgbClr val="EE9F28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k</a:t>
            </a: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 troppo alto (es. 15):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Aumento della complessità dello spazio degli stati, difficile esplorarlo completamente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 i="true">
                <a:solidFill>
                  <a:srgbClr val="EE9F28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k</a:t>
            </a: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=8: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Compromesso ottimale tra accuratezza e efficienza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1495417"/>
            <a:ext cx="7323505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Grafici: R</a:t>
            </a: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isultati ottenuti sull’ambiente di test per diversi valori di k.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625" y="5789012"/>
            <a:ext cx="5187720" cy="3469288"/>
          </a:xfrm>
          <a:custGeom>
            <a:avLst/>
            <a:gdLst/>
            <a:ahLst/>
            <a:cxnLst/>
            <a:rect r="r" b="b" t="t" l="l"/>
            <a:pathLst>
              <a:path h="3469288" w="5187720">
                <a:moveTo>
                  <a:pt x="0" y="0"/>
                </a:moveTo>
                <a:lnTo>
                  <a:pt x="5187720" y="0"/>
                </a:lnTo>
                <a:lnTo>
                  <a:pt x="5187720" y="3469288"/>
                </a:lnTo>
                <a:lnTo>
                  <a:pt x="0" y="3469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16286" y="5789012"/>
            <a:ext cx="5055428" cy="3469288"/>
          </a:xfrm>
          <a:custGeom>
            <a:avLst/>
            <a:gdLst/>
            <a:ahLst/>
            <a:cxnLst/>
            <a:rect r="r" b="b" t="t" l="l"/>
            <a:pathLst>
              <a:path h="3469288" w="5055428">
                <a:moveTo>
                  <a:pt x="0" y="0"/>
                </a:moveTo>
                <a:lnTo>
                  <a:pt x="5055428" y="0"/>
                </a:lnTo>
                <a:lnTo>
                  <a:pt x="5055428" y="3469288"/>
                </a:lnTo>
                <a:lnTo>
                  <a:pt x="0" y="346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71839" y="5789012"/>
            <a:ext cx="5022904" cy="3469288"/>
          </a:xfrm>
          <a:custGeom>
            <a:avLst/>
            <a:gdLst/>
            <a:ahLst/>
            <a:cxnLst/>
            <a:rect r="r" b="b" t="t" l="l"/>
            <a:pathLst>
              <a:path h="3469288" w="5022904">
                <a:moveTo>
                  <a:pt x="0" y="0"/>
                </a:moveTo>
                <a:lnTo>
                  <a:pt x="5022904" y="0"/>
                </a:lnTo>
                <a:lnTo>
                  <a:pt x="5022904" y="3469288"/>
                </a:lnTo>
                <a:lnTo>
                  <a:pt x="0" y="3469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86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625" y="352425"/>
            <a:ext cx="103754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Addestramento dell’Agente Q-Learning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3461" y="1345787"/>
            <a:ext cx="5858142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 Iperparametri ottimizzati: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Learning Rate alpha: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0.0005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Taasso di esplorazione epsilon: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0.995 (elevato per garantire sufficiente esplorazione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Fattore di sconto gamma: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0.9 (priorità alle ricompense immediate)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68826" y="1345787"/>
            <a:ext cx="6098287" cy="3520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Differenza con il DQN: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Il DQN utilizza una rete neurale per approssimare la funzione Q, mentre il Q-Learning memorizza direttamente i valori Q in una tabella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Il Q-Learning necessita di più esplorazione per imparare efficacemente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8625" y="9388475"/>
            <a:ext cx="197929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Grafico: alpha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16286" y="9388475"/>
            <a:ext cx="273261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Grafico: gamma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71839" y="9388475"/>
            <a:ext cx="318783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Grafico: epsilon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548" r="-3181" b="-1372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316775"/>
            <a:ext cx="8889121" cy="5700149"/>
          </a:xfrm>
          <a:custGeom>
            <a:avLst/>
            <a:gdLst/>
            <a:ahLst/>
            <a:cxnLst/>
            <a:rect r="r" b="b" t="t" l="l"/>
            <a:pathLst>
              <a:path h="5700149" w="8889121">
                <a:moveTo>
                  <a:pt x="0" y="0"/>
                </a:moveTo>
                <a:lnTo>
                  <a:pt x="8889121" y="0"/>
                </a:lnTo>
                <a:lnTo>
                  <a:pt x="8889121" y="5700148"/>
                </a:lnTo>
                <a:lnTo>
                  <a:pt x="0" y="5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352425"/>
            <a:ext cx="86609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Risultati Finali del Q-Learning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73707"/>
            <a:ext cx="10866346" cy="222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Analisi delle prestazioni su ambiente di test: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Numero di opreazioni eseguite:</a:t>
            </a:r>
            <a:r>
              <a:rPr lang="en-US" b="true" sz="24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12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Durata media di un’operazione: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18 giorni (più breve rispetto a DQN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ROI finale: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+71.40% (nettamente inferiore rispetto a DQN)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Errori commessi: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491 (quasi il triplo degli errori rispetto a DQN)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59625"/>
            <a:ext cx="6816129" cy="219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 Problema principale: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Alta sensibilità alla discretizzazione: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Se uno stato non è stato visitato in fase di addestramento, il Q-Learning non sa come comportarsi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701387" y="-1618219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59613" t="-86726" r="-92024" b="-134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13594" y="-6186638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8950" y="2042962"/>
            <a:ext cx="10449287" cy="2565271"/>
          </a:xfrm>
          <a:custGeom>
            <a:avLst/>
            <a:gdLst/>
            <a:ahLst/>
            <a:cxnLst/>
            <a:rect r="r" b="b" t="t" l="l"/>
            <a:pathLst>
              <a:path h="2565271" w="10449287">
                <a:moveTo>
                  <a:pt x="0" y="0"/>
                </a:moveTo>
                <a:lnTo>
                  <a:pt x="10449287" y="0"/>
                </a:lnTo>
                <a:lnTo>
                  <a:pt x="10449287" y="2565271"/>
                </a:lnTo>
                <a:lnTo>
                  <a:pt x="0" y="2565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2" t="0" r="-780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625" y="428625"/>
            <a:ext cx="1453515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Confronto tra DQN e Q-Learning – Analisi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6019998"/>
            <a:ext cx="7267575" cy="310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Osservazioni principali: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DQN ottiene un ROI più alto e commette meno errori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Q-Learning esegue più operazioni, ma meno efficaci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DQN generalizza meglio su nuovi dati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59613" t="-86726" r="-92024" b="-134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13594" y="-6186638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625" y="2787408"/>
            <a:ext cx="6334125" cy="4222750"/>
          </a:xfrm>
          <a:custGeom>
            <a:avLst/>
            <a:gdLst/>
            <a:ahLst/>
            <a:cxnLst/>
            <a:rect r="r" b="b" t="t" l="l"/>
            <a:pathLst>
              <a:path h="4222750" w="6334125">
                <a:moveTo>
                  <a:pt x="0" y="0"/>
                </a:moveTo>
                <a:lnTo>
                  <a:pt x="6334125" y="0"/>
                </a:lnTo>
                <a:lnTo>
                  <a:pt x="6334125" y="4222750"/>
                </a:lnTo>
                <a:lnTo>
                  <a:pt x="0" y="422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00" t="-7400" r="-6745" b="-67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30030" y="4040151"/>
            <a:ext cx="6334125" cy="4222750"/>
          </a:xfrm>
          <a:custGeom>
            <a:avLst/>
            <a:gdLst/>
            <a:ahLst/>
            <a:cxnLst/>
            <a:rect r="r" b="b" t="t" l="l"/>
            <a:pathLst>
              <a:path h="4222750" w="6334125">
                <a:moveTo>
                  <a:pt x="0" y="0"/>
                </a:moveTo>
                <a:lnTo>
                  <a:pt x="6334125" y="0"/>
                </a:lnTo>
                <a:lnTo>
                  <a:pt x="6334125" y="4222750"/>
                </a:lnTo>
                <a:lnTo>
                  <a:pt x="0" y="4222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61" t="-6561" r="-6859" b="-68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625" y="428625"/>
            <a:ext cx="1453515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Confronto tra DQN e Q-Learning – Analisi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7048258"/>
            <a:ext cx="394017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Ambiente di addestramento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30030" y="3505864"/>
            <a:ext cx="234029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Ambiente di test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8625" y="1820989"/>
            <a:ext cx="656119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L’agente Q-Learning ha prestazioni migliori durante l’addestramento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30030" y="8388350"/>
            <a:ext cx="6334125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L’agente DQN ha prestazioni migliori su stati mai visitati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1784" t="-86875" r="-155562" b="-417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625" y="5716397"/>
            <a:ext cx="5446259" cy="3642186"/>
          </a:xfrm>
          <a:custGeom>
            <a:avLst/>
            <a:gdLst/>
            <a:ahLst/>
            <a:cxnLst/>
            <a:rect r="r" b="b" t="t" l="l"/>
            <a:pathLst>
              <a:path h="3642186" w="5446259">
                <a:moveTo>
                  <a:pt x="0" y="0"/>
                </a:moveTo>
                <a:lnTo>
                  <a:pt x="5446259" y="0"/>
                </a:lnTo>
                <a:lnTo>
                  <a:pt x="5446259" y="3642186"/>
                </a:lnTo>
                <a:lnTo>
                  <a:pt x="0" y="364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57474" y="5716397"/>
            <a:ext cx="5278530" cy="3642186"/>
          </a:xfrm>
          <a:custGeom>
            <a:avLst/>
            <a:gdLst/>
            <a:ahLst/>
            <a:cxnLst/>
            <a:rect r="r" b="b" t="t" l="l"/>
            <a:pathLst>
              <a:path h="3642186" w="5278530">
                <a:moveTo>
                  <a:pt x="0" y="0"/>
                </a:moveTo>
                <a:lnTo>
                  <a:pt x="5278530" y="0"/>
                </a:lnTo>
                <a:lnTo>
                  <a:pt x="5278530" y="3642186"/>
                </a:lnTo>
                <a:lnTo>
                  <a:pt x="0" y="3642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18594" y="5716397"/>
            <a:ext cx="5339379" cy="3604081"/>
          </a:xfrm>
          <a:custGeom>
            <a:avLst/>
            <a:gdLst/>
            <a:ahLst/>
            <a:cxnLst/>
            <a:rect r="r" b="b" t="t" l="l"/>
            <a:pathLst>
              <a:path h="3604081" w="5339379">
                <a:moveTo>
                  <a:pt x="0" y="0"/>
                </a:moveTo>
                <a:lnTo>
                  <a:pt x="5339379" y="0"/>
                </a:lnTo>
                <a:lnTo>
                  <a:pt x="5339379" y="3604081"/>
                </a:lnTo>
                <a:lnTo>
                  <a:pt x="0" y="3604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625" y="561975"/>
            <a:ext cx="14759659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0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Impatto della Discretizzazione sulla Generalizzazione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1452009"/>
            <a:ext cx="11461179" cy="354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Perché il Q-Learning ha risultati peggiori?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 Ridotta capacità di generalizzazione: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Il Q-Learning memorizza gli stati esplorati ma fatica con nuovi stati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Se uno stato non è stato visto durante l’addestramento il modello non sa cosa fare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Dipendenza dalla discretizzazione: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Troppi bin: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Troppi stati da esplorare, apprendimento difficile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Pochi bin: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Si perdono informazioni chiave sui trend di mercato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18594" y="9562888"/>
            <a:ext cx="294874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Grafico: ROI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7474" y="9562888"/>
            <a:ext cx="379146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Grafico: Numero di azioni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8625" y="9562888"/>
            <a:ext cx="51148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Grafico: Ricompensa Totale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9634" t="-133963" r="-114143" b="-554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625" y="2697965"/>
            <a:ext cx="476250" cy="436418"/>
          </a:xfrm>
          <a:custGeom>
            <a:avLst/>
            <a:gdLst/>
            <a:ahLst/>
            <a:cxnLst/>
            <a:rect r="r" b="b" t="t" l="l"/>
            <a:pathLst>
              <a:path h="436418" w="476250">
                <a:moveTo>
                  <a:pt x="0" y="0"/>
                </a:moveTo>
                <a:lnTo>
                  <a:pt x="476250" y="0"/>
                </a:lnTo>
                <a:lnTo>
                  <a:pt x="476250" y="436418"/>
                </a:lnTo>
                <a:lnTo>
                  <a:pt x="0" y="43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352425"/>
            <a:ext cx="9537038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Conclusioni e Sviluppi Futuri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9120" y="1595604"/>
            <a:ext cx="463629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📝 Cosa abbiamo imparato?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26944"/>
            <a:ext cx="6976099" cy="310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DQN è nettamente superiore al Q-Learning per problemi con spazi degli stati continui.</a:t>
            </a:r>
          </a:p>
          <a:p>
            <a:pPr algn="l">
              <a:lnSpc>
                <a:spcPts val="2749"/>
              </a:lnSpc>
            </a:pPr>
          </a:p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L’uso della discretizzazione introduce troppe limitazioni nell’apprendimento.</a:t>
            </a:r>
          </a:p>
          <a:p>
            <a:pPr algn="l">
              <a:lnSpc>
                <a:spcPts val="2749"/>
              </a:lnSpc>
            </a:pPr>
          </a:p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DQN ha ottenuto ROI più alto e meno errori grazie alla capacità di apprendere rappresentazioni più complesse degli stati.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707490"/>
            <a:ext cx="8477433" cy="415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 spc="10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Utilizzo di </a:t>
            </a:r>
            <a:r>
              <a:rPr lang="en-US" sz="2499" spc="104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Proximal Policy Optimization (PPO)</a:t>
            </a:r>
            <a:r>
              <a:rPr lang="en-US" sz="2499" spc="10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 Algoritmo avanzato che combina il meglio del DQN e dei metodi basati su politiche.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 spc="10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Integrazione con</a:t>
            </a:r>
            <a:r>
              <a:rPr lang="en-US" sz="2499" spc="104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 spc="104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NLP</a:t>
            </a:r>
            <a:r>
              <a:rPr lang="en-US" sz="2499" spc="10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per analizzare news di mercato. Le informazioni finanziarie non sono solo nei dati storici. Integrare articoli e notizie potrebbe migliorare le decisioni dell’agente.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 spc="104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Adattamento del modello a mercati reali. Test su mercati con maggiore volatilità. Implementazione su dati in tempo reale con API di trading.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595604"/>
            <a:ext cx="685371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📌 Come possiamo migliorare il modello?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28625" y="3957962"/>
            <a:ext cx="476250" cy="436418"/>
          </a:xfrm>
          <a:custGeom>
            <a:avLst/>
            <a:gdLst/>
            <a:ahLst/>
            <a:cxnLst/>
            <a:rect r="r" b="b" t="t" l="l"/>
            <a:pathLst>
              <a:path h="436418" w="476250">
                <a:moveTo>
                  <a:pt x="0" y="0"/>
                </a:moveTo>
                <a:lnTo>
                  <a:pt x="476250" y="0"/>
                </a:lnTo>
                <a:lnTo>
                  <a:pt x="476250" y="436418"/>
                </a:lnTo>
                <a:lnTo>
                  <a:pt x="0" y="43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8625" y="5213530"/>
            <a:ext cx="476250" cy="436418"/>
          </a:xfrm>
          <a:custGeom>
            <a:avLst/>
            <a:gdLst/>
            <a:ahLst/>
            <a:cxnLst/>
            <a:rect r="r" b="b" t="t" l="l"/>
            <a:pathLst>
              <a:path h="436418" w="476250">
                <a:moveTo>
                  <a:pt x="0" y="0"/>
                </a:moveTo>
                <a:lnTo>
                  <a:pt x="476250" y="0"/>
                </a:lnTo>
                <a:lnTo>
                  <a:pt x="476250" y="436418"/>
                </a:lnTo>
                <a:lnTo>
                  <a:pt x="0" y="436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24" t="-82651" r="-2995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588556" y="-41148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3157" y="1137286"/>
            <a:ext cx="8942439" cy="92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7"/>
              </a:lnSpc>
              <a:spcBef>
                <a:spcPct val="0"/>
              </a:spcBef>
            </a:pPr>
            <a:r>
              <a:rPr lang="en-US" b="true" sz="5398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Grazie mille per l’attenzione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7346" y="5610406"/>
            <a:ext cx="1702707" cy="1699302"/>
          </a:xfrm>
          <a:custGeom>
            <a:avLst/>
            <a:gdLst/>
            <a:ahLst/>
            <a:cxnLst/>
            <a:rect r="r" b="b" t="t" l="l"/>
            <a:pathLst>
              <a:path h="1699302" w="1702707">
                <a:moveTo>
                  <a:pt x="0" y="0"/>
                </a:moveTo>
                <a:lnTo>
                  <a:pt x="1702708" y="0"/>
                </a:lnTo>
                <a:lnTo>
                  <a:pt x="1702708" y="1699302"/>
                </a:lnTo>
                <a:lnTo>
                  <a:pt x="0" y="1699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14295" y="5659637"/>
            <a:ext cx="1667083" cy="1600841"/>
          </a:xfrm>
          <a:custGeom>
            <a:avLst/>
            <a:gdLst/>
            <a:ahLst/>
            <a:cxnLst/>
            <a:rect r="r" b="b" t="t" l="l"/>
            <a:pathLst>
              <a:path h="1600841" w="1667083">
                <a:moveTo>
                  <a:pt x="0" y="0"/>
                </a:moveTo>
                <a:lnTo>
                  <a:pt x="1667083" y="0"/>
                </a:lnTo>
                <a:lnTo>
                  <a:pt x="1667083" y="1600841"/>
                </a:lnTo>
                <a:lnTo>
                  <a:pt x="0" y="160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359" t="0" r="0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1716" y="655421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71854" y="-3309752"/>
            <a:ext cx="5169463" cy="5169463"/>
          </a:xfrm>
          <a:custGeom>
            <a:avLst/>
            <a:gdLst/>
            <a:ahLst/>
            <a:cxnLst/>
            <a:rect r="r" b="b" t="t" l="l"/>
            <a:pathLst>
              <a:path h="5169463" w="5169463">
                <a:moveTo>
                  <a:pt x="0" y="0"/>
                </a:moveTo>
                <a:lnTo>
                  <a:pt x="5169462" y="0"/>
                </a:lnTo>
                <a:lnTo>
                  <a:pt x="5169462" y="5169462"/>
                </a:lnTo>
                <a:lnTo>
                  <a:pt x="0" y="51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3109" y="2245618"/>
            <a:ext cx="5000275" cy="6154185"/>
          </a:xfrm>
          <a:custGeom>
            <a:avLst/>
            <a:gdLst/>
            <a:ahLst/>
            <a:cxnLst/>
            <a:rect r="r" b="b" t="t" l="l"/>
            <a:pathLst>
              <a:path h="6154185" w="5000275">
                <a:moveTo>
                  <a:pt x="0" y="0"/>
                </a:moveTo>
                <a:lnTo>
                  <a:pt x="5000275" y="0"/>
                </a:lnTo>
                <a:lnTo>
                  <a:pt x="5000275" y="6154185"/>
                </a:lnTo>
                <a:lnTo>
                  <a:pt x="0" y="6154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625" y="428625"/>
            <a:ext cx="7454432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Contesto e Dati di Mercato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691" y="1888285"/>
            <a:ext cx="8678736" cy="329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1590" indent="-360795" lvl="1">
              <a:lnSpc>
                <a:spcPts val="3676"/>
              </a:lnSpc>
              <a:buFont typeface="Arial"/>
              <a:buChar char="•"/>
            </a:pPr>
            <a:r>
              <a:rPr lang="en-US" sz="334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L'algoritmo è applicato al mercato finanziario e testato su dati storici di azioni i  dati utilizzati provengono da Yahoo Finance tramite la libreria</a:t>
            </a:r>
            <a:r>
              <a:rPr lang="en-US" sz="3342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3342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Python yfinance</a:t>
            </a:r>
            <a:r>
              <a:rPr lang="en-US" sz="334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algn="l">
              <a:lnSpc>
                <a:spcPts val="3676"/>
              </a:lnSpc>
            </a:pPr>
          </a:p>
          <a:p>
            <a:pPr algn="l" marL="721590" indent="-360795" lvl="1">
              <a:lnSpc>
                <a:spcPts val="3676"/>
              </a:lnSpc>
              <a:buFont typeface="Arial"/>
              <a:buChar char="•"/>
            </a:pPr>
            <a:r>
              <a:rPr lang="en-US" sz="3342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Il modello può essere esteso ad altri assets come criptovalute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05356" y="-5393033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649953" y="5905500"/>
            <a:ext cx="8417847" cy="3972673"/>
          </a:xfrm>
          <a:prstGeom prst="rect">
            <a:avLst/>
          </a:prstGeom>
          <a:solidFill>
            <a:srgbClr val="7177A3">
              <a:alpha val="89804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9220200" y="5905500"/>
            <a:ext cx="8417847" cy="3972673"/>
          </a:xfrm>
          <a:prstGeom prst="rect">
            <a:avLst/>
          </a:prstGeom>
          <a:solidFill>
            <a:srgbClr val="7177A3">
              <a:alpha val="89804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4630308" y="6367081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9" y="0"/>
                </a:lnTo>
                <a:lnTo>
                  <a:pt x="8785069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649953" y="1799477"/>
            <a:ext cx="8417847" cy="3972673"/>
          </a:xfrm>
          <a:prstGeom prst="rect">
            <a:avLst/>
          </a:prstGeom>
          <a:solidFill>
            <a:srgbClr val="7177A3">
              <a:alpha val="89804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9220200" y="1799477"/>
            <a:ext cx="8477191" cy="3972673"/>
          </a:xfrm>
          <a:prstGeom prst="rect">
            <a:avLst/>
          </a:prstGeom>
          <a:solidFill>
            <a:srgbClr val="7177A3">
              <a:alpha val="89804"/>
            </a:srgbClr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7799992" y="1985839"/>
            <a:ext cx="1078751" cy="1037562"/>
          </a:xfrm>
          <a:custGeom>
            <a:avLst/>
            <a:gdLst/>
            <a:ahLst/>
            <a:cxnLst/>
            <a:rect r="r" b="b" t="t" l="l"/>
            <a:pathLst>
              <a:path h="1037562" w="1078751">
                <a:moveTo>
                  <a:pt x="0" y="0"/>
                </a:moveTo>
                <a:lnTo>
                  <a:pt x="1078751" y="0"/>
                </a:lnTo>
                <a:lnTo>
                  <a:pt x="1078751" y="1037563"/>
                </a:lnTo>
                <a:lnTo>
                  <a:pt x="0" y="1037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8625" y="514350"/>
            <a:ext cx="12386677" cy="60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Background Teorico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5185" y="1995364"/>
            <a:ext cx="6680234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Fondamenti del Reinforcement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1632" y="6133891"/>
            <a:ext cx="668023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Q-Learning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0356" y="6041195"/>
            <a:ext cx="668023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0"/>
              </a:lnSpc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Deep Q-Network (DQN)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0356" y="6630035"/>
            <a:ext cx="6670788" cy="310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spc="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Migliora il Q-Learning utilizzando reti neurali per gestire spazi di stato molto grandi o continui</a:t>
            </a:r>
          </a:p>
          <a:p>
            <a:pPr algn="l">
              <a:lnSpc>
                <a:spcPts val="2749"/>
              </a:lnSpc>
            </a:pPr>
            <a:r>
              <a:rPr lang="en-US" sz="2499" spc="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Elementi chiave:</a:t>
            </a:r>
          </a:p>
          <a:p>
            <a:pPr algn="l">
              <a:lnSpc>
                <a:spcPts val="2749"/>
              </a:lnSpc>
            </a:pPr>
            <a:r>
              <a:rPr lang="en-US" sz="2499" spc="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Replay Buffer:</a:t>
            </a:r>
            <a:r>
              <a:rPr lang="en-US" sz="2499" spc="9">
                <a:solidFill>
                  <a:srgbClr val="A10D0A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 spc="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evita la dipendenza sequenziale nei dati.</a:t>
            </a:r>
          </a:p>
          <a:p>
            <a:pPr algn="l">
              <a:lnSpc>
                <a:spcPts val="2749"/>
              </a:lnSpc>
            </a:pPr>
            <a:r>
              <a:rPr lang="en-US" sz="2499" spc="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Rete Target Separata:</a:t>
            </a:r>
            <a:r>
              <a:rPr lang="en-US" sz="2499" spc="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stabilizza l’addestramento.</a:t>
            </a:r>
          </a:p>
          <a:p>
            <a:pPr algn="l" marL="0" indent="0" lvl="0">
              <a:lnSpc>
                <a:spcPts val="2749"/>
              </a:lnSpc>
            </a:pPr>
            <a:r>
              <a:rPr lang="en-US" sz="2499" spc="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Strategia ε-greedy:</a:t>
            </a:r>
            <a:r>
              <a:rPr lang="en-US" sz="2499" spc="9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 spc="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migliora l’apprendimento bilanciando esplorazione/sfruttamento.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632" y="3259145"/>
            <a:ext cx="7850535" cy="213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Supervised Learning:</a:t>
            </a:r>
            <a:r>
              <a:rPr lang="en-US" sz="2499">
                <a:solidFill>
                  <a:srgbClr val="A10D0A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Apprendimento con dati etichettati.</a:t>
            </a:r>
          </a:p>
          <a:p>
            <a:pPr algn="l">
              <a:lnSpc>
                <a:spcPts val="2324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Unsupervised Learning:</a:t>
            </a:r>
            <a:r>
              <a:rPr lang="en-US" sz="2499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Trova pattern senza etichette.</a:t>
            </a:r>
          </a:p>
          <a:p>
            <a:pPr algn="l">
              <a:lnSpc>
                <a:spcPts val="3474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Reinforcement Learning:</a:t>
            </a:r>
            <a:r>
              <a:rPr lang="en-US" sz="2499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Apprendimento basato su ricompense e penalità, il  RL è il più adatto per problemi sequenziali e con incertezza temporale.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1632" y="1995364"/>
            <a:ext cx="626662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Esistono tre principali paradigmi di Machine Learning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75185" y="2924183"/>
            <a:ext cx="8036712" cy="27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Elementi chiave: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Stato (s):</a:t>
            </a:r>
            <a:r>
              <a:rPr lang="en-US" sz="2499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rappresentazione dell’ambiente in un dato momento.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Azione (a):</a:t>
            </a:r>
            <a:r>
              <a:rPr lang="en-US" sz="2499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decisione presa dall'agente.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Ricompensa (r):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segnale che indica il valore dell’azione.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Politica (ε):</a:t>
            </a:r>
            <a:r>
              <a:rPr lang="en-US" sz="2499">
                <a:solidFill>
                  <a:srgbClr val="A10D0A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strategia che guida le azioni dell'agente.</a:t>
            </a:r>
          </a:p>
          <a:p>
            <a:pPr algn="l">
              <a:lnSpc>
                <a:spcPts val="3099"/>
              </a:lnSpc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ObIettivo: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massimizzare la ricompensa cumulativa.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6433145" y="1985839"/>
            <a:ext cx="1078751" cy="1037562"/>
          </a:xfrm>
          <a:custGeom>
            <a:avLst/>
            <a:gdLst/>
            <a:ahLst/>
            <a:cxnLst/>
            <a:rect r="r" b="b" t="t" l="l"/>
            <a:pathLst>
              <a:path h="1037562" w="1078751">
                <a:moveTo>
                  <a:pt x="0" y="0"/>
                </a:moveTo>
                <a:lnTo>
                  <a:pt x="1078752" y="0"/>
                </a:lnTo>
                <a:lnTo>
                  <a:pt x="1078752" y="1037563"/>
                </a:lnTo>
                <a:lnTo>
                  <a:pt x="0" y="1037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94766" y="6062785"/>
            <a:ext cx="1078751" cy="1037562"/>
          </a:xfrm>
          <a:custGeom>
            <a:avLst/>
            <a:gdLst/>
            <a:ahLst/>
            <a:cxnLst/>
            <a:rect r="r" b="b" t="t" l="l"/>
            <a:pathLst>
              <a:path h="1037562" w="1078751">
                <a:moveTo>
                  <a:pt x="0" y="0"/>
                </a:moveTo>
                <a:lnTo>
                  <a:pt x="1078751" y="0"/>
                </a:lnTo>
                <a:lnTo>
                  <a:pt x="1078751" y="1037563"/>
                </a:lnTo>
                <a:lnTo>
                  <a:pt x="0" y="1037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433145" y="6062785"/>
            <a:ext cx="1078751" cy="1037562"/>
          </a:xfrm>
          <a:custGeom>
            <a:avLst/>
            <a:gdLst/>
            <a:ahLst/>
            <a:cxnLst/>
            <a:rect r="r" b="b" t="t" l="l"/>
            <a:pathLst>
              <a:path h="1037562" w="1078751">
                <a:moveTo>
                  <a:pt x="0" y="0"/>
                </a:moveTo>
                <a:lnTo>
                  <a:pt x="1078752" y="0"/>
                </a:lnTo>
                <a:lnTo>
                  <a:pt x="1078752" y="1037563"/>
                </a:lnTo>
                <a:lnTo>
                  <a:pt x="0" y="10375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71632" y="6943516"/>
            <a:ext cx="6866066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Il Q-Learning è un algoritmo di RL che apprende il valore di ogni azione in ogni stato.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Aggiornamento basato sull’equazione di Bellman: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1632" y="8699291"/>
            <a:ext cx="6680234" cy="71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4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L'agente bilancia esplorazione e sfruttamento con la strategia ε-greedy.</a:t>
            </a:r>
          </a:p>
        </p:txBody>
      </p:sp>
      <p:sp>
        <p:nvSpPr>
          <p:cNvPr name="Freeform 23" id="23" descr="Formula"/>
          <p:cNvSpPr/>
          <p:nvPr/>
        </p:nvSpPr>
        <p:spPr>
          <a:xfrm flipH="false" flipV="false" rot="0">
            <a:off x="1066379" y="8204485"/>
            <a:ext cx="5877126" cy="275237"/>
          </a:xfrm>
          <a:custGeom>
            <a:avLst/>
            <a:gdLst/>
            <a:ahLst/>
            <a:cxnLst/>
            <a:rect r="r" b="b" t="t" l="l"/>
            <a:pathLst>
              <a:path h="275237" w="5877126">
                <a:moveTo>
                  <a:pt x="0" y="0"/>
                </a:moveTo>
                <a:lnTo>
                  <a:pt x="5877126" y="0"/>
                </a:lnTo>
                <a:lnTo>
                  <a:pt x="5877126" y="275238"/>
                </a:lnTo>
                <a:lnTo>
                  <a:pt x="0" y="275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3616" y="-5088036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57350" y="6320139"/>
            <a:ext cx="7722114" cy="8656270"/>
          </a:xfrm>
          <a:custGeom>
            <a:avLst/>
            <a:gdLst/>
            <a:ahLst/>
            <a:cxnLst/>
            <a:rect r="r" b="b" t="t" l="l"/>
            <a:pathLst>
              <a:path h="8656270" w="7722114">
                <a:moveTo>
                  <a:pt x="0" y="0"/>
                </a:moveTo>
                <a:lnTo>
                  <a:pt x="7722114" y="0"/>
                </a:lnTo>
                <a:lnTo>
                  <a:pt x="7722114" y="8656270"/>
                </a:lnTo>
                <a:lnTo>
                  <a:pt x="0" y="8656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2471" y="4786545"/>
            <a:ext cx="4990384" cy="5017753"/>
          </a:xfrm>
          <a:custGeom>
            <a:avLst/>
            <a:gdLst/>
            <a:ahLst/>
            <a:cxnLst/>
            <a:rect r="r" b="b" t="t" l="l"/>
            <a:pathLst>
              <a:path h="5017753" w="4990384">
                <a:moveTo>
                  <a:pt x="0" y="0"/>
                </a:moveTo>
                <a:lnTo>
                  <a:pt x="4990383" y="0"/>
                </a:lnTo>
                <a:lnTo>
                  <a:pt x="4990383" y="5017753"/>
                </a:lnTo>
                <a:lnTo>
                  <a:pt x="0" y="5017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625" y="428625"/>
            <a:ext cx="1281737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Approccio - Due Strategie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780" y="2682663"/>
            <a:ext cx="8799286" cy="217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3409"/>
              </a:lnSpc>
              <a:buFont typeface="Arial"/>
              <a:buChar char="•"/>
            </a:pPr>
            <a:r>
              <a:rPr lang="en-US" sz="30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DQN:</a:t>
            </a:r>
            <a:r>
              <a:rPr lang="en-US" sz="30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Approccio basato su reti neurali per gestire spazi di stato continui.</a:t>
            </a:r>
          </a:p>
          <a:p>
            <a:pPr algn="l">
              <a:lnSpc>
                <a:spcPts val="3409"/>
              </a:lnSpc>
            </a:pPr>
          </a:p>
          <a:p>
            <a:pPr algn="l" marL="669289" indent="-334645" lvl="1">
              <a:lnSpc>
                <a:spcPts val="3409"/>
              </a:lnSpc>
              <a:buFont typeface="Arial"/>
              <a:buChar char="•"/>
            </a:pPr>
            <a:r>
              <a:rPr lang="en-US" sz="30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Q-Learning con discretizzazione:</a:t>
            </a:r>
            <a:r>
              <a:rPr lang="en-US" sz="3099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30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Riduzione dello spazio degli stati con tecnica di binning.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52251" y="4358148"/>
            <a:ext cx="8414098" cy="10313501"/>
          </a:xfrm>
          <a:custGeom>
            <a:avLst/>
            <a:gdLst/>
            <a:ahLst/>
            <a:cxnLst/>
            <a:rect r="r" b="b" t="t" l="l"/>
            <a:pathLst>
              <a:path h="10313501" w="8414098">
                <a:moveTo>
                  <a:pt x="0" y="0"/>
                </a:moveTo>
                <a:lnTo>
                  <a:pt x="8414098" y="0"/>
                </a:lnTo>
                <a:lnTo>
                  <a:pt x="8414098" y="10313501"/>
                </a:lnTo>
                <a:lnTo>
                  <a:pt x="0" y="10313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64393" y="1399581"/>
            <a:ext cx="5912272" cy="7487838"/>
          </a:xfrm>
          <a:custGeom>
            <a:avLst/>
            <a:gdLst/>
            <a:ahLst/>
            <a:cxnLst/>
            <a:rect r="r" b="b" t="t" l="l"/>
            <a:pathLst>
              <a:path h="7487838" w="5912272">
                <a:moveTo>
                  <a:pt x="0" y="0"/>
                </a:moveTo>
                <a:lnTo>
                  <a:pt x="5912271" y="0"/>
                </a:lnTo>
                <a:lnTo>
                  <a:pt x="5912271" y="7487838"/>
                </a:lnTo>
                <a:lnTo>
                  <a:pt x="0" y="7487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21785" y="-4038419"/>
            <a:ext cx="7217879" cy="8847246"/>
          </a:xfrm>
          <a:custGeom>
            <a:avLst/>
            <a:gdLst/>
            <a:ahLst/>
            <a:cxnLst/>
            <a:rect r="r" b="b" t="t" l="l"/>
            <a:pathLst>
              <a:path h="8847246" w="7217879">
                <a:moveTo>
                  <a:pt x="0" y="0"/>
                </a:moveTo>
                <a:lnTo>
                  <a:pt x="7217878" y="0"/>
                </a:lnTo>
                <a:lnTo>
                  <a:pt x="7217878" y="8847247"/>
                </a:lnTo>
                <a:lnTo>
                  <a:pt x="0" y="8847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625" y="428625"/>
            <a:ext cx="945144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Formalizzazione del Problema (MDP)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2519829"/>
            <a:ext cx="7721775" cy="636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15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Il problema è modellato come un </a:t>
            </a:r>
            <a:r>
              <a:rPr lang="en-US" sz="2799" spc="-153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Markov Decision Process </a:t>
            </a:r>
          </a:p>
          <a:p>
            <a:pPr algn="l">
              <a:lnSpc>
                <a:spcPts val="3023"/>
              </a:lnSpc>
            </a:pPr>
          </a:p>
          <a:p>
            <a:pPr algn="l" marL="604519" indent="-302260" lvl="1">
              <a:lnSpc>
                <a:spcPts val="3247"/>
              </a:lnSpc>
              <a:buFont typeface="Arial"/>
              <a:buChar char="•"/>
            </a:pPr>
            <a:r>
              <a:rPr lang="en-US" sz="2799" spc="-6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spc="-61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Stati (S):</a:t>
            </a:r>
            <a:r>
              <a:rPr lang="en-US" sz="2799" spc="-6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descrivono la situazione corrente.</a:t>
            </a:r>
          </a:p>
          <a:p>
            <a:pPr algn="l">
              <a:lnSpc>
                <a:spcPts val="3247"/>
              </a:lnSpc>
            </a:pPr>
          </a:p>
          <a:p>
            <a:pPr algn="l" marL="604519" indent="-302260" lvl="1">
              <a:lnSpc>
                <a:spcPts val="3247"/>
              </a:lnSpc>
              <a:buFont typeface="Arial"/>
              <a:buChar char="•"/>
            </a:pPr>
            <a:r>
              <a:rPr lang="en-US" sz="2799" spc="-61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Azioni (A):</a:t>
            </a:r>
            <a:r>
              <a:rPr lang="en-US" sz="2799" spc="-61">
                <a:solidFill>
                  <a:srgbClr val="A10D0A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spc="-6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decisioni possibili.</a:t>
            </a:r>
          </a:p>
          <a:p>
            <a:pPr algn="l">
              <a:lnSpc>
                <a:spcPts val="3247"/>
              </a:lnSpc>
            </a:pPr>
          </a:p>
          <a:p>
            <a:pPr algn="l" marL="604519" indent="-302260" lvl="1">
              <a:lnSpc>
                <a:spcPts val="3247"/>
              </a:lnSpc>
              <a:buFont typeface="Arial"/>
              <a:buChar char="•"/>
            </a:pPr>
            <a:r>
              <a:rPr lang="en-US" sz="2799" spc="-61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Funzione di Transizione (P):</a:t>
            </a:r>
            <a:r>
              <a:rPr lang="en-US" sz="2799" spc="-61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799" spc="-6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regole di passaggio tra stati.</a:t>
            </a:r>
          </a:p>
          <a:p>
            <a:pPr algn="l">
              <a:lnSpc>
                <a:spcPts val="3247"/>
              </a:lnSpc>
            </a:pPr>
          </a:p>
          <a:p>
            <a:pPr algn="l" marL="604519" indent="-302260" lvl="1">
              <a:lnSpc>
                <a:spcPts val="3247"/>
              </a:lnSpc>
              <a:buFont typeface="Arial"/>
              <a:buChar char="•"/>
            </a:pPr>
            <a:r>
              <a:rPr lang="en-US" sz="2799" spc="-61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Funzione di Ricompensa (R):</a:t>
            </a:r>
            <a:r>
              <a:rPr lang="en-US" sz="2799" spc="-6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segnala il valore di una decisione.</a:t>
            </a:r>
          </a:p>
          <a:p>
            <a:pPr algn="l">
              <a:lnSpc>
                <a:spcPts val="3247"/>
              </a:lnSpc>
            </a:pPr>
          </a:p>
          <a:p>
            <a:pPr algn="l" marL="604519" indent="-302260" lvl="1">
              <a:lnSpc>
                <a:spcPts val="3247"/>
              </a:lnSpc>
              <a:buFont typeface="Arial"/>
              <a:buChar char="•"/>
            </a:pPr>
            <a:r>
              <a:rPr lang="en-US" sz="2799" spc="-61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Fattore di Sconto (γ):</a:t>
            </a:r>
            <a:r>
              <a:rPr lang="en-US" sz="2799" spc="-61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bilancia ricompense immediate e future.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54862" y="-2938215"/>
            <a:ext cx="7034386" cy="8229600"/>
          </a:xfrm>
          <a:custGeom>
            <a:avLst/>
            <a:gdLst/>
            <a:ahLst/>
            <a:cxnLst/>
            <a:rect r="r" b="b" t="t" l="l"/>
            <a:pathLst>
              <a:path h="8229600" w="7034386">
                <a:moveTo>
                  <a:pt x="0" y="0"/>
                </a:moveTo>
                <a:lnTo>
                  <a:pt x="7034386" y="0"/>
                </a:lnTo>
                <a:lnTo>
                  <a:pt x="7034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40551" y="8340687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9" y="0"/>
                </a:lnTo>
                <a:lnTo>
                  <a:pt x="8785069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625" y="428930"/>
            <a:ext cx="1623060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Spazio degli Stati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0669" y="1610900"/>
            <a:ext cx="7760847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Lo spazio degli stati </a:t>
            </a:r>
            <a:r>
              <a:rPr lang="en-US" sz="25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r>
              <a:rPr lang="en-US" sz="2500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è definito come: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0669" y="3169749"/>
            <a:ext cx="7748803" cy="10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dove ogni stato</a:t>
            </a:r>
            <a:r>
              <a:rPr lang="en-US" sz="2500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5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s ∈ S</a:t>
            </a:r>
            <a:r>
              <a:rPr lang="en-US" sz="2500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è una rappresentazione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unica e completa del sistema, descritto </a:t>
            </a:r>
          </a:p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da variabili osservabili: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0669" y="5244966"/>
            <a:ext cx="7756207" cy="335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spc="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dove: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spc="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è una variabile rilevante per il problema.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spc="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La dimensionalità </a:t>
            </a:r>
            <a:r>
              <a:rPr lang="en-US" sz="2499" spc="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k</a:t>
            </a:r>
            <a:r>
              <a:rPr lang="en-US" sz="2499" spc="9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 spc="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dipende dal numero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spc="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 variabili necessarie.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spc="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Nel problema del trading, lo spazio degli stati è continuo </a:t>
            </a: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spc="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 multidimensionale: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0592" y="1591850"/>
            <a:ext cx="9346538" cy="210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Ogni time step 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corrisponde a un giorno e lo stato è determinato da:</a:t>
            </a: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Prezzi di chiusura giornalieri</a:t>
            </a: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Volume giornaliero</a:t>
            </a: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Differenza di prezzo tra il time step precedente e quello corrente</a:t>
            </a: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Profitto (o perdita) generato al time step precedent</a:t>
            </a:r>
          </a:p>
          <a:p>
            <a:pPr algn="l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Lo stato può essere formalizzato come: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70592" y="4550061"/>
            <a:ext cx="6918539" cy="360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dove:</a:t>
            </a:r>
          </a:p>
          <a:p>
            <a:pPr algn="l" marL="496572" indent="-248286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             prezzi di chiusura della finestra temporale corrente.</a:t>
            </a:r>
          </a:p>
          <a:p>
            <a:pPr algn="l" marL="496572" indent="-248286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             </a:t>
            </a:r>
            <a:r>
              <a:rPr lang="en-US"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volumi giornalieri della finestra temporale.</a:t>
            </a:r>
          </a:p>
          <a:p>
            <a:pPr algn="l" marL="496572" indent="-248286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             </a:t>
            </a:r>
            <a:r>
              <a:rPr lang="en-US"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differenza di prezzo tra il time step t e </a:t>
            </a:r>
            <a:r>
              <a:rPr lang="en-US" sz="23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t-1</a:t>
            </a:r>
            <a:r>
              <a:rPr lang="en-US"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con: </a:t>
            </a:r>
            <a:r>
              <a:rPr lang="en-US" sz="23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Δpi​ = pi​ − pi − 1</a:t>
            </a:r>
            <a:r>
              <a:rPr lang="en-US"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​</a:t>
            </a:r>
          </a:p>
          <a:p>
            <a:pPr algn="l" marL="496572" indent="-248286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             profitto o perdita accumulata al time step </a:t>
            </a:r>
            <a:r>
              <a:rPr lang="en-US" sz="2300" i="true">
                <a:solidFill>
                  <a:srgbClr val="FFFFFF"/>
                </a:solidFill>
                <a:latin typeface="Barlow Italics"/>
                <a:ea typeface="Barlow Italics"/>
                <a:cs typeface="Barlow Italics"/>
                <a:sym typeface="Barlow Italics"/>
              </a:rPr>
              <a:t>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98929" y="8169141"/>
            <a:ext cx="445785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Quindi, ogni stato      appartiene a: </a:t>
            </a:r>
          </a:p>
        </p:txBody>
      </p:sp>
      <p:sp>
        <p:nvSpPr>
          <p:cNvPr name="Freeform 12" id="12" descr="Formula"/>
          <p:cNvSpPr/>
          <p:nvPr/>
        </p:nvSpPr>
        <p:spPr>
          <a:xfrm flipH="false" flipV="false" rot="0">
            <a:off x="428625" y="2371206"/>
            <a:ext cx="3521834" cy="408017"/>
          </a:xfrm>
          <a:custGeom>
            <a:avLst/>
            <a:gdLst/>
            <a:ahLst/>
            <a:cxnLst/>
            <a:rect r="r" b="b" t="t" l="l"/>
            <a:pathLst>
              <a:path h="408017" w="3521834">
                <a:moveTo>
                  <a:pt x="0" y="0"/>
                </a:moveTo>
                <a:lnTo>
                  <a:pt x="3521834" y="0"/>
                </a:lnTo>
                <a:lnTo>
                  <a:pt x="3521834" y="408018"/>
                </a:lnTo>
                <a:lnTo>
                  <a:pt x="0" y="408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 descr="Formula"/>
          <p:cNvSpPr/>
          <p:nvPr/>
        </p:nvSpPr>
        <p:spPr>
          <a:xfrm flipH="false" flipV="false" rot="0">
            <a:off x="440669" y="4528117"/>
            <a:ext cx="3116081" cy="367736"/>
          </a:xfrm>
          <a:custGeom>
            <a:avLst/>
            <a:gdLst/>
            <a:ahLst/>
            <a:cxnLst/>
            <a:rect r="r" b="b" t="t" l="l"/>
            <a:pathLst>
              <a:path h="367736" w="3116081">
                <a:moveTo>
                  <a:pt x="0" y="0"/>
                </a:moveTo>
                <a:lnTo>
                  <a:pt x="3116081" y="0"/>
                </a:lnTo>
                <a:lnTo>
                  <a:pt x="3116081" y="367737"/>
                </a:lnTo>
                <a:lnTo>
                  <a:pt x="0" y="367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Formula"/>
          <p:cNvSpPr/>
          <p:nvPr/>
        </p:nvSpPr>
        <p:spPr>
          <a:xfrm flipH="false" flipV="false" rot="0">
            <a:off x="440669" y="8550141"/>
            <a:ext cx="1277635" cy="383291"/>
          </a:xfrm>
          <a:custGeom>
            <a:avLst/>
            <a:gdLst/>
            <a:ahLst/>
            <a:cxnLst/>
            <a:rect r="r" b="b" t="t" l="l"/>
            <a:pathLst>
              <a:path h="383291" w="1277635">
                <a:moveTo>
                  <a:pt x="0" y="0"/>
                </a:moveTo>
                <a:lnTo>
                  <a:pt x="1277636" y="0"/>
                </a:lnTo>
                <a:lnTo>
                  <a:pt x="1277636" y="383291"/>
                </a:lnTo>
                <a:lnTo>
                  <a:pt x="0" y="383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Formula"/>
          <p:cNvSpPr/>
          <p:nvPr/>
        </p:nvSpPr>
        <p:spPr>
          <a:xfrm flipH="false" flipV="false" rot="0">
            <a:off x="8670592" y="3953803"/>
            <a:ext cx="3317542" cy="386707"/>
          </a:xfrm>
          <a:custGeom>
            <a:avLst/>
            <a:gdLst/>
            <a:ahLst/>
            <a:cxnLst/>
            <a:rect r="r" b="b" t="t" l="l"/>
            <a:pathLst>
              <a:path h="386707" w="3317542">
                <a:moveTo>
                  <a:pt x="0" y="0"/>
                </a:moveTo>
                <a:lnTo>
                  <a:pt x="3317542" y="0"/>
                </a:lnTo>
                <a:lnTo>
                  <a:pt x="3317542" y="386708"/>
                </a:lnTo>
                <a:lnTo>
                  <a:pt x="0" y="3867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 descr="Formula"/>
          <p:cNvSpPr/>
          <p:nvPr/>
        </p:nvSpPr>
        <p:spPr>
          <a:xfrm flipH="false" flipV="false" rot="0">
            <a:off x="9233988" y="5044998"/>
            <a:ext cx="1095375" cy="300103"/>
          </a:xfrm>
          <a:custGeom>
            <a:avLst/>
            <a:gdLst/>
            <a:ahLst/>
            <a:cxnLst/>
            <a:rect r="r" b="b" t="t" l="l"/>
            <a:pathLst>
              <a:path h="300103" w="1095375">
                <a:moveTo>
                  <a:pt x="0" y="0"/>
                </a:moveTo>
                <a:lnTo>
                  <a:pt x="1095375" y="0"/>
                </a:lnTo>
                <a:lnTo>
                  <a:pt x="1095375" y="300103"/>
                </a:lnTo>
                <a:lnTo>
                  <a:pt x="0" y="300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Formula"/>
          <p:cNvSpPr/>
          <p:nvPr/>
        </p:nvSpPr>
        <p:spPr>
          <a:xfrm flipH="false" flipV="false" rot="0">
            <a:off x="9233988" y="5887953"/>
            <a:ext cx="1095375" cy="304271"/>
          </a:xfrm>
          <a:custGeom>
            <a:avLst/>
            <a:gdLst/>
            <a:ahLst/>
            <a:cxnLst/>
            <a:rect r="r" b="b" t="t" l="l"/>
            <a:pathLst>
              <a:path h="304271" w="1095375">
                <a:moveTo>
                  <a:pt x="0" y="0"/>
                </a:moveTo>
                <a:lnTo>
                  <a:pt x="1095375" y="0"/>
                </a:lnTo>
                <a:lnTo>
                  <a:pt x="1095375" y="304270"/>
                </a:lnTo>
                <a:lnTo>
                  <a:pt x="0" y="3042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 descr="Formula"/>
          <p:cNvSpPr/>
          <p:nvPr/>
        </p:nvSpPr>
        <p:spPr>
          <a:xfrm flipH="false" flipV="false" rot="0">
            <a:off x="9233988" y="6658948"/>
            <a:ext cx="1095375" cy="288257"/>
          </a:xfrm>
          <a:custGeom>
            <a:avLst/>
            <a:gdLst/>
            <a:ahLst/>
            <a:cxnLst/>
            <a:rect r="r" b="b" t="t" l="l"/>
            <a:pathLst>
              <a:path h="288257" w="1095375">
                <a:moveTo>
                  <a:pt x="0" y="0"/>
                </a:moveTo>
                <a:lnTo>
                  <a:pt x="1095375" y="0"/>
                </a:lnTo>
                <a:lnTo>
                  <a:pt x="1095375" y="288257"/>
                </a:lnTo>
                <a:lnTo>
                  <a:pt x="0" y="2882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 descr="Formula"/>
          <p:cNvSpPr/>
          <p:nvPr/>
        </p:nvSpPr>
        <p:spPr>
          <a:xfrm flipH="false" flipV="false" rot="0">
            <a:off x="9233988" y="7443099"/>
            <a:ext cx="1095375" cy="315617"/>
          </a:xfrm>
          <a:custGeom>
            <a:avLst/>
            <a:gdLst/>
            <a:ahLst/>
            <a:cxnLst/>
            <a:rect r="r" b="b" t="t" l="l"/>
            <a:pathLst>
              <a:path h="315617" w="1095375">
                <a:moveTo>
                  <a:pt x="0" y="0"/>
                </a:moveTo>
                <a:lnTo>
                  <a:pt x="1095375" y="0"/>
                </a:lnTo>
                <a:lnTo>
                  <a:pt x="1095375" y="315616"/>
                </a:lnTo>
                <a:lnTo>
                  <a:pt x="0" y="3156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 descr="Formula"/>
          <p:cNvSpPr/>
          <p:nvPr/>
        </p:nvSpPr>
        <p:spPr>
          <a:xfrm flipH="false" flipV="false" rot="0">
            <a:off x="11009659" y="8300115"/>
            <a:ext cx="294989" cy="278601"/>
          </a:xfrm>
          <a:custGeom>
            <a:avLst/>
            <a:gdLst/>
            <a:ahLst/>
            <a:cxnLst/>
            <a:rect r="r" b="b" t="t" l="l"/>
            <a:pathLst>
              <a:path h="278601" w="294989">
                <a:moveTo>
                  <a:pt x="0" y="0"/>
                </a:moveTo>
                <a:lnTo>
                  <a:pt x="294990" y="0"/>
                </a:lnTo>
                <a:lnTo>
                  <a:pt x="294990" y="278601"/>
                </a:lnTo>
                <a:lnTo>
                  <a:pt x="0" y="27860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 descr="Formula"/>
          <p:cNvSpPr/>
          <p:nvPr/>
        </p:nvSpPr>
        <p:spPr>
          <a:xfrm flipH="false" flipV="false" rot="0">
            <a:off x="8670592" y="8860492"/>
            <a:ext cx="1372439" cy="397808"/>
          </a:xfrm>
          <a:custGeom>
            <a:avLst/>
            <a:gdLst/>
            <a:ahLst/>
            <a:cxnLst/>
            <a:rect r="r" b="b" t="t" l="l"/>
            <a:pathLst>
              <a:path h="397808" w="1372439">
                <a:moveTo>
                  <a:pt x="0" y="0"/>
                </a:moveTo>
                <a:lnTo>
                  <a:pt x="1372439" y="0"/>
                </a:lnTo>
                <a:lnTo>
                  <a:pt x="1372439" y="397808"/>
                </a:lnTo>
                <a:lnTo>
                  <a:pt x="0" y="39780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 descr="Formula"/>
          <p:cNvSpPr/>
          <p:nvPr/>
        </p:nvSpPr>
        <p:spPr>
          <a:xfrm flipH="false" flipV="false" rot="0">
            <a:off x="428625" y="6040088"/>
            <a:ext cx="382858" cy="282106"/>
          </a:xfrm>
          <a:custGeom>
            <a:avLst/>
            <a:gdLst/>
            <a:ahLst/>
            <a:cxnLst/>
            <a:rect r="r" b="b" t="t" l="l"/>
            <a:pathLst>
              <a:path h="282106" w="382858">
                <a:moveTo>
                  <a:pt x="0" y="0"/>
                </a:moveTo>
                <a:lnTo>
                  <a:pt x="382858" y="0"/>
                </a:lnTo>
                <a:lnTo>
                  <a:pt x="382858" y="282106"/>
                </a:lnTo>
                <a:lnTo>
                  <a:pt x="0" y="28210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54862" y="-2938215"/>
            <a:ext cx="7034386" cy="8229600"/>
          </a:xfrm>
          <a:custGeom>
            <a:avLst/>
            <a:gdLst/>
            <a:ahLst/>
            <a:cxnLst/>
            <a:rect r="r" b="b" t="t" l="l"/>
            <a:pathLst>
              <a:path h="8229600" w="7034386">
                <a:moveTo>
                  <a:pt x="0" y="0"/>
                </a:moveTo>
                <a:lnTo>
                  <a:pt x="7034386" y="0"/>
                </a:lnTo>
                <a:lnTo>
                  <a:pt x="7034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40551" y="8340687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9" y="0"/>
                </a:lnTo>
                <a:lnTo>
                  <a:pt x="8785069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9606" y="6291510"/>
            <a:ext cx="3258053" cy="3380999"/>
          </a:xfrm>
          <a:custGeom>
            <a:avLst/>
            <a:gdLst/>
            <a:ahLst/>
            <a:cxnLst/>
            <a:rect r="r" b="b" t="t" l="l"/>
            <a:pathLst>
              <a:path h="3380999" w="3258053">
                <a:moveTo>
                  <a:pt x="0" y="0"/>
                </a:moveTo>
                <a:lnTo>
                  <a:pt x="3258054" y="0"/>
                </a:lnTo>
                <a:lnTo>
                  <a:pt x="3258054" y="3380999"/>
                </a:lnTo>
                <a:lnTo>
                  <a:pt x="0" y="3380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90938" y="6874576"/>
            <a:ext cx="7034386" cy="8229600"/>
          </a:xfrm>
          <a:custGeom>
            <a:avLst/>
            <a:gdLst/>
            <a:ahLst/>
            <a:cxnLst/>
            <a:rect r="r" b="b" t="t" l="l"/>
            <a:pathLst>
              <a:path h="8229600" w="7034386">
                <a:moveTo>
                  <a:pt x="0" y="0"/>
                </a:moveTo>
                <a:lnTo>
                  <a:pt x="7034386" y="0"/>
                </a:lnTo>
                <a:lnTo>
                  <a:pt x="7034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8625" y="428930"/>
            <a:ext cx="1623060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Spazio delle Azioni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625" y="1752712"/>
            <a:ext cx="690133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Lo spazio delle azioni è discreto e definito come: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8625" y="3152285"/>
            <a:ext cx="233727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Nel nostro caso: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8625" y="4389299"/>
            <a:ext cx="160020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quindi  </a:t>
            </a:r>
            <a:r>
              <a:rPr lang="en-US" sz="26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k=3</a:t>
            </a:r>
            <a:r>
              <a:rPr lang="en-US" sz="2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39542" y="4770933"/>
            <a:ext cx="1026858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L’agente seleziona un’azione                 in base allo stato corrente 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 alla politica appresa            :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39542" y="6591456"/>
            <a:ext cx="7325677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dove                  è la funzione Q appresa dal modello DQN.</a:t>
            </a:r>
          </a:p>
        </p:txBody>
      </p:sp>
      <p:sp>
        <p:nvSpPr>
          <p:cNvPr name="Freeform 13" id="13" descr="Formula"/>
          <p:cNvSpPr/>
          <p:nvPr/>
        </p:nvSpPr>
        <p:spPr>
          <a:xfrm flipH="false" flipV="false" rot="0">
            <a:off x="428625" y="2451615"/>
            <a:ext cx="4211053" cy="476250"/>
          </a:xfrm>
          <a:custGeom>
            <a:avLst/>
            <a:gdLst/>
            <a:ahLst/>
            <a:cxnLst/>
            <a:rect r="r" b="b" t="t" l="l"/>
            <a:pathLst>
              <a:path h="476250" w="4211053">
                <a:moveTo>
                  <a:pt x="0" y="0"/>
                </a:moveTo>
                <a:lnTo>
                  <a:pt x="4211053" y="0"/>
                </a:lnTo>
                <a:lnTo>
                  <a:pt x="4211053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Formula"/>
          <p:cNvSpPr/>
          <p:nvPr/>
        </p:nvSpPr>
        <p:spPr>
          <a:xfrm flipH="false" flipV="false" rot="0">
            <a:off x="428625" y="3832194"/>
            <a:ext cx="7093618" cy="476250"/>
          </a:xfrm>
          <a:custGeom>
            <a:avLst/>
            <a:gdLst/>
            <a:ahLst/>
            <a:cxnLst/>
            <a:rect r="r" b="b" t="t" l="l"/>
            <a:pathLst>
              <a:path h="476250" w="7093618">
                <a:moveTo>
                  <a:pt x="0" y="0"/>
                </a:moveTo>
                <a:lnTo>
                  <a:pt x="7093618" y="0"/>
                </a:lnTo>
                <a:lnTo>
                  <a:pt x="7093618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 descr="Formula"/>
          <p:cNvSpPr/>
          <p:nvPr/>
        </p:nvSpPr>
        <p:spPr>
          <a:xfrm flipH="false" flipV="false" rot="0">
            <a:off x="11304155" y="4911546"/>
            <a:ext cx="924485" cy="285750"/>
          </a:xfrm>
          <a:custGeom>
            <a:avLst/>
            <a:gdLst/>
            <a:ahLst/>
            <a:cxnLst/>
            <a:rect r="r" b="b" t="t" l="l"/>
            <a:pathLst>
              <a:path h="285750" w="924485">
                <a:moveTo>
                  <a:pt x="0" y="0"/>
                </a:moveTo>
                <a:lnTo>
                  <a:pt x="924486" y="0"/>
                </a:lnTo>
                <a:lnTo>
                  <a:pt x="924486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 descr="Formula"/>
          <p:cNvSpPr/>
          <p:nvPr/>
        </p:nvSpPr>
        <p:spPr>
          <a:xfrm flipH="false" flipV="false" rot="0">
            <a:off x="15989087" y="4911546"/>
            <a:ext cx="381000" cy="285750"/>
          </a:xfrm>
          <a:custGeom>
            <a:avLst/>
            <a:gdLst/>
            <a:ahLst/>
            <a:cxnLst/>
            <a:rect r="r" b="b" t="t" l="l"/>
            <a:pathLst>
              <a:path h="285750" w="381000">
                <a:moveTo>
                  <a:pt x="0" y="0"/>
                </a:moveTo>
                <a:lnTo>
                  <a:pt x="381000" y="0"/>
                </a:lnTo>
                <a:lnTo>
                  <a:pt x="38100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Formula"/>
          <p:cNvSpPr/>
          <p:nvPr/>
        </p:nvSpPr>
        <p:spPr>
          <a:xfrm flipH="false" flipV="false" rot="0">
            <a:off x="10383744" y="5355134"/>
            <a:ext cx="631658" cy="285750"/>
          </a:xfrm>
          <a:custGeom>
            <a:avLst/>
            <a:gdLst/>
            <a:ahLst/>
            <a:cxnLst/>
            <a:rect r="r" b="b" t="t" l="l"/>
            <a:pathLst>
              <a:path h="285750" w="631658">
                <a:moveTo>
                  <a:pt x="0" y="0"/>
                </a:moveTo>
                <a:lnTo>
                  <a:pt x="631658" y="0"/>
                </a:lnTo>
                <a:lnTo>
                  <a:pt x="631658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 descr="Formula"/>
          <p:cNvSpPr/>
          <p:nvPr/>
        </p:nvSpPr>
        <p:spPr>
          <a:xfrm flipH="false" flipV="false" rot="0">
            <a:off x="7339542" y="6014170"/>
            <a:ext cx="3291278" cy="472510"/>
          </a:xfrm>
          <a:custGeom>
            <a:avLst/>
            <a:gdLst/>
            <a:ahLst/>
            <a:cxnLst/>
            <a:rect r="r" b="b" t="t" l="l"/>
            <a:pathLst>
              <a:path h="472510" w="3291278">
                <a:moveTo>
                  <a:pt x="0" y="0"/>
                </a:moveTo>
                <a:lnTo>
                  <a:pt x="3291278" y="0"/>
                </a:lnTo>
                <a:lnTo>
                  <a:pt x="3291278" y="472511"/>
                </a:lnTo>
                <a:lnTo>
                  <a:pt x="0" y="47251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 descr="Formula"/>
          <p:cNvSpPr/>
          <p:nvPr/>
        </p:nvSpPr>
        <p:spPr>
          <a:xfrm flipH="false" flipV="false" rot="0">
            <a:off x="8099075" y="6737506"/>
            <a:ext cx="1022684" cy="285750"/>
          </a:xfrm>
          <a:custGeom>
            <a:avLst/>
            <a:gdLst/>
            <a:ahLst/>
            <a:cxnLst/>
            <a:rect r="r" b="b" t="t" l="l"/>
            <a:pathLst>
              <a:path h="285750" w="1022684">
                <a:moveTo>
                  <a:pt x="0" y="0"/>
                </a:moveTo>
                <a:lnTo>
                  <a:pt x="1022684" y="0"/>
                </a:lnTo>
                <a:lnTo>
                  <a:pt x="1022684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2" t="-36947" r="-2558" b="-1218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96426" y="5846503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428625"/>
            <a:ext cx="751390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Funzione di transizione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8625" y="1582835"/>
            <a:ext cx="8152847" cy="72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</a:pPr>
            <a:r>
              <a:rPr lang="en-US" sz="2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 un processo decisionale di </a:t>
            </a:r>
            <a:r>
              <a:rPr lang="en-US" sz="26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Markov (MDP)</a:t>
            </a:r>
            <a:r>
              <a:rPr lang="en-US" sz="2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le transizioni sono definite dalla funzione: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3235866"/>
            <a:ext cx="9168130" cy="205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che rappresenta la probabilità di raggiungere lo stato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s′</a:t>
            </a:r>
            <a:r>
              <a:rPr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dallo stato </a:t>
            </a:r>
            <a:r>
              <a:rPr lang="en-US" sz="24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r>
              <a:rPr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eseguendo l’azione </a:t>
            </a:r>
            <a:r>
              <a:rPr lang="en-US" sz="24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a</a:t>
            </a:r>
            <a:r>
              <a:rPr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Nel DQN, le transizioni possono essere deterministiche o stocastiche.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Nel nostro caso, sono trattate come deterministiche, </a:t>
            </a:r>
          </a:p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quindi lo stato successivo è determinato dalla funzione: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6220490"/>
            <a:ext cx="7323137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dove f(s,a) modella:</a:t>
            </a:r>
          </a:p>
          <a:p>
            <a:pPr algn="l" marL="474983" indent="-237491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Lo shift della finestra temporale.</a:t>
            </a:r>
          </a:p>
          <a:p>
            <a:pPr algn="l" marL="474983" indent="-237491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L’aggiornamento del portafoglio in base all’azione scelta.</a:t>
            </a:r>
          </a:p>
          <a:p>
            <a:pPr algn="l" marL="474983" indent="-237491" lvl="1">
              <a:lnSpc>
                <a:spcPts val="3080"/>
              </a:lnSpc>
              <a:buAutoNum type="arabicPeriod" startAt="1"/>
            </a:pPr>
            <a:r>
              <a:rPr lang="en-US" sz="2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L’evoluzione di prezzi, volumi e differenze di prezzo.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55840" y="628015"/>
            <a:ext cx="738838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Le transizioni aggiornano ogni componente dello stato come segue: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07235" y="1506635"/>
            <a:ext cx="230298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Prezzi di chiusura: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689" y="2438491"/>
            <a:ext cx="968216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Volumi: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99734" y="3464762"/>
            <a:ext cx="260254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Differenza di prezzo: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05628" y="4654065"/>
            <a:ext cx="209772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Profitto/perdita: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55840" y="5870957"/>
            <a:ext cx="7102316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dove                ​        è il cambiamento del valore del portafoglio.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 generale, la transizione dallo stato </a:t>
            </a:r>
            <a:r>
              <a:rPr lang="en-US" sz="2200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​ 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allo stato</a:t>
            </a:r>
            <a:r>
              <a:rPr lang="en-US" sz="2200">
                <a:solidFill>
                  <a:srgbClr val="FFBD5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      data l’azione           si scrive come: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81289" y="7281927"/>
            <a:ext cx="64198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con:</a:t>
            </a:r>
          </a:p>
        </p:txBody>
      </p:sp>
      <p:sp>
        <p:nvSpPr>
          <p:cNvPr name="Freeform 15" id="15" descr="Formula"/>
          <p:cNvSpPr/>
          <p:nvPr/>
        </p:nvSpPr>
        <p:spPr>
          <a:xfrm flipH="false" flipV="false" rot="0">
            <a:off x="428625" y="2589620"/>
            <a:ext cx="1768929" cy="476250"/>
          </a:xfrm>
          <a:custGeom>
            <a:avLst/>
            <a:gdLst/>
            <a:ahLst/>
            <a:cxnLst/>
            <a:rect r="r" b="b" t="t" l="l"/>
            <a:pathLst>
              <a:path h="476250" w="1768929">
                <a:moveTo>
                  <a:pt x="0" y="0"/>
                </a:moveTo>
                <a:lnTo>
                  <a:pt x="1768929" y="0"/>
                </a:lnTo>
                <a:lnTo>
                  <a:pt x="1768929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 descr="Formula"/>
          <p:cNvSpPr/>
          <p:nvPr/>
        </p:nvSpPr>
        <p:spPr>
          <a:xfrm flipH="false" flipV="false" rot="0">
            <a:off x="428625" y="5564505"/>
            <a:ext cx="2131786" cy="476250"/>
          </a:xfrm>
          <a:custGeom>
            <a:avLst/>
            <a:gdLst/>
            <a:ahLst/>
            <a:cxnLst/>
            <a:rect r="r" b="b" t="t" l="l"/>
            <a:pathLst>
              <a:path h="476250" w="2131786">
                <a:moveTo>
                  <a:pt x="0" y="0"/>
                </a:moveTo>
                <a:lnTo>
                  <a:pt x="2131786" y="0"/>
                </a:lnTo>
                <a:lnTo>
                  <a:pt x="2131786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 descr="Formula"/>
          <p:cNvSpPr/>
          <p:nvPr/>
        </p:nvSpPr>
        <p:spPr>
          <a:xfrm flipH="false" flipV="false" rot="0">
            <a:off x="12083096" y="2057814"/>
            <a:ext cx="4000500" cy="285750"/>
          </a:xfrm>
          <a:custGeom>
            <a:avLst/>
            <a:gdLst/>
            <a:ahLst/>
            <a:cxnLst/>
            <a:rect r="r" b="b" t="t" l="l"/>
            <a:pathLst>
              <a:path h="285750" w="4000500">
                <a:moveTo>
                  <a:pt x="0" y="0"/>
                </a:moveTo>
                <a:lnTo>
                  <a:pt x="4000500" y="0"/>
                </a:lnTo>
                <a:lnTo>
                  <a:pt x="400050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 descr="Formula"/>
          <p:cNvSpPr/>
          <p:nvPr/>
        </p:nvSpPr>
        <p:spPr>
          <a:xfrm flipH="false" flipV="false" rot="0">
            <a:off x="12105655" y="2969462"/>
            <a:ext cx="3955382" cy="285750"/>
          </a:xfrm>
          <a:custGeom>
            <a:avLst/>
            <a:gdLst/>
            <a:ahLst/>
            <a:cxnLst/>
            <a:rect r="r" b="b" t="t" l="l"/>
            <a:pathLst>
              <a:path h="285750" w="3955382">
                <a:moveTo>
                  <a:pt x="0" y="0"/>
                </a:moveTo>
                <a:lnTo>
                  <a:pt x="3955381" y="0"/>
                </a:lnTo>
                <a:lnTo>
                  <a:pt x="3955381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 descr="Formula"/>
          <p:cNvSpPr/>
          <p:nvPr/>
        </p:nvSpPr>
        <p:spPr>
          <a:xfrm flipH="false" flipV="false" rot="0">
            <a:off x="11834944" y="4158765"/>
            <a:ext cx="4496803" cy="285750"/>
          </a:xfrm>
          <a:custGeom>
            <a:avLst/>
            <a:gdLst/>
            <a:ahLst/>
            <a:cxnLst/>
            <a:rect r="r" b="b" t="t" l="l"/>
            <a:pathLst>
              <a:path h="285750" w="4496803">
                <a:moveTo>
                  <a:pt x="0" y="0"/>
                </a:moveTo>
                <a:lnTo>
                  <a:pt x="4496803" y="0"/>
                </a:lnTo>
                <a:lnTo>
                  <a:pt x="4496803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 descr="Formula"/>
          <p:cNvSpPr/>
          <p:nvPr/>
        </p:nvSpPr>
        <p:spPr>
          <a:xfrm flipH="false" flipV="false" rot="0">
            <a:off x="12672096" y="5349390"/>
            <a:ext cx="2555875" cy="285750"/>
          </a:xfrm>
          <a:custGeom>
            <a:avLst/>
            <a:gdLst/>
            <a:ahLst/>
            <a:cxnLst/>
            <a:rect r="r" b="b" t="t" l="l"/>
            <a:pathLst>
              <a:path h="285750" w="2555875">
                <a:moveTo>
                  <a:pt x="0" y="0"/>
                </a:moveTo>
                <a:lnTo>
                  <a:pt x="2555875" y="0"/>
                </a:lnTo>
                <a:lnTo>
                  <a:pt x="2555875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 descr="Formula"/>
          <p:cNvSpPr/>
          <p:nvPr/>
        </p:nvSpPr>
        <p:spPr>
          <a:xfrm flipH="false" flipV="false" rot="0">
            <a:off x="11180321" y="5937850"/>
            <a:ext cx="841375" cy="285750"/>
          </a:xfrm>
          <a:custGeom>
            <a:avLst/>
            <a:gdLst/>
            <a:ahLst/>
            <a:cxnLst/>
            <a:rect r="r" b="b" t="t" l="l"/>
            <a:pathLst>
              <a:path h="285750" w="841375">
                <a:moveTo>
                  <a:pt x="0" y="0"/>
                </a:moveTo>
                <a:lnTo>
                  <a:pt x="841375" y="0"/>
                </a:lnTo>
                <a:lnTo>
                  <a:pt x="841375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 descr="Formula"/>
          <p:cNvSpPr/>
          <p:nvPr/>
        </p:nvSpPr>
        <p:spPr>
          <a:xfrm flipH="false" flipV="false" rot="0">
            <a:off x="14738819" y="6324029"/>
            <a:ext cx="381000" cy="285750"/>
          </a:xfrm>
          <a:custGeom>
            <a:avLst/>
            <a:gdLst/>
            <a:ahLst/>
            <a:cxnLst/>
            <a:rect r="r" b="b" t="t" l="l"/>
            <a:pathLst>
              <a:path h="285750" w="381000">
                <a:moveTo>
                  <a:pt x="0" y="0"/>
                </a:moveTo>
                <a:lnTo>
                  <a:pt x="381000" y="0"/>
                </a:lnTo>
                <a:lnTo>
                  <a:pt x="381000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 descr="Formula"/>
          <p:cNvSpPr/>
          <p:nvPr/>
        </p:nvSpPr>
        <p:spPr>
          <a:xfrm flipH="false" flipV="false" rot="0">
            <a:off x="11408865" y="6765706"/>
            <a:ext cx="725365" cy="285750"/>
          </a:xfrm>
          <a:custGeom>
            <a:avLst/>
            <a:gdLst/>
            <a:ahLst/>
            <a:cxnLst/>
            <a:rect r="r" b="b" t="t" l="l"/>
            <a:pathLst>
              <a:path h="285750" w="725365">
                <a:moveTo>
                  <a:pt x="0" y="0"/>
                </a:moveTo>
                <a:lnTo>
                  <a:pt x="725365" y="0"/>
                </a:lnTo>
                <a:lnTo>
                  <a:pt x="725365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 descr="Formula"/>
          <p:cNvSpPr/>
          <p:nvPr/>
        </p:nvSpPr>
        <p:spPr>
          <a:xfrm flipH="false" flipV="false" rot="0">
            <a:off x="13747628" y="6765706"/>
            <a:ext cx="404812" cy="285750"/>
          </a:xfrm>
          <a:custGeom>
            <a:avLst/>
            <a:gdLst/>
            <a:ahLst/>
            <a:cxnLst/>
            <a:rect r="r" b="b" t="t" l="l"/>
            <a:pathLst>
              <a:path h="285750" w="404812">
                <a:moveTo>
                  <a:pt x="0" y="0"/>
                </a:moveTo>
                <a:lnTo>
                  <a:pt x="404812" y="0"/>
                </a:lnTo>
                <a:lnTo>
                  <a:pt x="404812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 descr="Formula"/>
          <p:cNvSpPr/>
          <p:nvPr/>
        </p:nvSpPr>
        <p:spPr>
          <a:xfrm flipH="false" flipV="false" rot="0">
            <a:off x="10255840" y="7393018"/>
            <a:ext cx="1894974" cy="285750"/>
          </a:xfrm>
          <a:custGeom>
            <a:avLst/>
            <a:gdLst/>
            <a:ahLst/>
            <a:cxnLst/>
            <a:rect r="r" b="b" t="t" l="l"/>
            <a:pathLst>
              <a:path h="285750" w="1894974">
                <a:moveTo>
                  <a:pt x="0" y="0"/>
                </a:moveTo>
                <a:lnTo>
                  <a:pt x="1894974" y="0"/>
                </a:lnTo>
                <a:lnTo>
                  <a:pt x="1894974" y="285750"/>
                </a:lnTo>
                <a:lnTo>
                  <a:pt x="0" y="28575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 descr="Formula"/>
          <p:cNvSpPr/>
          <p:nvPr/>
        </p:nvSpPr>
        <p:spPr>
          <a:xfrm flipH="false" flipV="false" rot="0">
            <a:off x="10172700" y="8225743"/>
            <a:ext cx="7471528" cy="1550037"/>
          </a:xfrm>
          <a:custGeom>
            <a:avLst/>
            <a:gdLst/>
            <a:ahLst/>
            <a:cxnLst/>
            <a:rect r="r" b="b" t="t" l="l"/>
            <a:pathLst>
              <a:path h="1550037" w="7471528">
                <a:moveTo>
                  <a:pt x="0" y="0"/>
                </a:moveTo>
                <a:lnTo>
                  <a:pt x="7471528" y="0"/>
                </a:lnTo>
                <a:lnTo>
                  <a:pt x="7471528" y="1550037"/>
                </a:lnTo>
                <a:lnTo>
                  <a:pt x="0" y="155003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DAGdlc5AoNg</dc:identifier>
  <dcterms:modified xsi:type="dcterms:W3CDTF">2011-08-01T06:04:30Z</dcterms:modified>
  <cp:revision>1</cp:revision>
  <dc:title>Reinforcement Learning per operazioni di trading</dc:title>
</cp:coreProperties>
</file>